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43"/>
  </p:notesMasterIdLst>
  <p:sldIdLst>
    <p:sldId id="256" r:id="rId2"/>
    <p:sldId id="260" r:id="rId3"/>
    <p:sldId id="261" r:id="rId4"/>
    <p:sldId id="259" r:id="rId5"/>
    <p:sldId id="270" r:id="rId6"/>
    <p:sldId id="264" r:id="rId7"/>
    <p:sldId id="271" r:id="rId8"/>
    <p:sldId id="274" r:id="rId9"/>
    <p:sldId id="267" r:id="rId10"/>
    <p:sldId id="272" r:id="rId11"/>
    <p:sldId id="276" r:id="rId12"/>
    <p:sldId id="273" r:id="rId13"/>
    <p:sldId id="275" r:id="rId14"/>
    <p:sldId id="278" r:id="rId15"/>
    <p:sldId id="269" r:id="rId16"/>
    <p:sldId id="277" r:id="rId17"/>
    <p:sldId id="280" r:id="rId18"/>
    <p:sldId id="268" r:id="rId19"/>
    <p:sldId id="279" r:id="rId20"/>
    <p:sldId id="282" r:id="rId21"/>
    <p:sldId id="266" r:id="rId22"/>
    <p:sldId id="281" r:id="rId23"/>
    <p:sldId id="284" r:id="rId24"/>
    <p:sldId id="265" r:id="rId25"/>
    <p:sldId id="283" r:id="rId26"/>
    <p:sldId id="288" r:id="rId27"/>
    <p:sldId id="285" r:id="rId28"/>
    <p:sldId id="287" r:id="rId29"/>
    <p:sldId id="290" r:id="rId30"/>
    <p:sldId id="286" r:id="rId31"/>
    <p:sldId id="289" r:id="rId32"/>
    <p:sldId id="293" r:id="rId33"/>
    <p:sldId id="291" r:id="rId34"/>
    <p:sldId id="292" r:id="rId35"/>
    <p:sldId id="297" r:id="rId36"/>
    <p:sldId id="294" r:id="rId37"/>
    <p:sldId id="295" r:id="rId38"/>
    <p:sldId id="298" r:id="rId39"/>
    <p:sldId id="301" r:id="rId40"/>
    <p:sldId id="299" r:id="rId41"/>
    <p:sldId id="300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0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BFE5D-0D91-49D2-92F1-AD12D52E659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14561-9CDC-46C1-A916-F2F971D0DF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58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14561-9CDC-46C1-A916-F2F971D0DFD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5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26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82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76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7600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13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414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180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387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2374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18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18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937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6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58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37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1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83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39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3841B2F-AB3A-427B-AA8D-FF562FE45C8B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BA517C5-1769-4A2E-B95E-713A13B54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72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3816D7-0245-D078-5E76-762082B470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圣经历史书各卷框架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CD6FC2E-CBFE-1D37-9745-63483DE6C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94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A20CB-A456-BEC1-BCAD-9DCA8FF21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5FE5C4-FAC4-154E-DFEC-9CE5C5FF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492137"/>
            <a:ext cx="10364451" cy="682459"/>
          </a:xfrm>
        </p:spPr>
        <p:txBody>
          <a:bodyPr/>
          <a:lstStyle/>
          <a:p>
            <a:r>
              <a:rPr lang="zh-CN" altLang="en-US" dirty="0"/>
              <a:t>民数记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B7A785-AB5C-B5FC-D776-CD1CD1A09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174596"/>
            <a:ext cx="10364452" cy="5471531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叛逆与审判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：以色列人屡次抱怨（民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章）、质疑领袖（民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章）、拒绝进入迦南（民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章），招致神的刑罚。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神的信实与忍耐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：尽管百姓失败，神仍供应吗哪（民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章）、维持盟约（民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23-24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章巴兰预言）。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圣洁的群体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：通过律法（如拿细耳人条例，民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章）、洁净礼仪（民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章）和营地秩序（民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章），塑造分别为圣的生活。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领导权的传承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：摩西的局限性（民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20:12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）、约书亚的任命（民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27:18-23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），预示新领袖的兴起。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>
              <a:spcBef>
                <a:spcPts val="300"/>
              </a:spcBef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altLang="zh-CN" b="1" dirty="0">
                <a:solidFill>
                  <a:srgbClr val="404040"/>
                </a:solidFill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信徒生命的预表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：旷野漂流象征信徒在世“客旅”的身份（来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3:7-19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），需凭信心走向应许。</a:t>
            </a:r>
          </a:p>
          <a:p>
            <a:pPr marL="457200" indent="-457200">
              <a:spcBef>
                <a:spcPts val="300"/>
              </a:spcBef>
              <a:buFont typeface="+mj-ea"/>
              <a:buAutoNum type="circleNumDbPlain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基督的预像：铜蛇预示基督被举起（约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），代赎罪孽。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spcBef>
                <a:spcPts val="300"/>
              </a:spcBef>
              <a:buFont typeface="+mj-ea"/>
              <a:buAutoNum type="circleNumDbPlain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摩西为百姓代求（民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14:13-19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），预表基督的中保职分（提前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圣洁与顺服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：神的子民需在生活、敬拜中分别为圣（彼前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1:15-16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神的信实超越人的失败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：即使以色列人反复叛逆，神仍守约引领（民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23:19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；提后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>
              <a:spcBef>
                <a:spcPts val="300"/>
              </a:spcBef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277157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343A8-8659-3766-0D1F-73954AF59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E15A8B-7704-CB79-988C-C0C7F74AF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51249"/>
            <a:ext cx="10364451" cy="615551"/>
          </a:xfrm>
        </p:spPr>
        <p:txBody>
          <a:bodyPr/>
          <a:lstStyle/>
          <a:p>
            <a:r>
              <a:rPr lang="zh-CN" altLang="en-US" dirty="0"/>
              <a:t>约书亚记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FC8884-256E-5D8C-E07F-3A07968B5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066800"/>
            <a:ext cx="4907163" cy="5616498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第一部分：进入与征服迦南（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1-12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预备进入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1-5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神呼召约书亚“刚强壮胆”（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1:6-9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探子与喇合的故事（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章），约旦河停流（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3-4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章），百姓行割礼（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5:1-9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征服战役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6-12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耶利哥陷落（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章）：绕城七日，城墙倒塌。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艾城的失败与胜利（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章）：亚干犯罪影响全体，后重整得胜。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基遍人的诡计（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章）：以色列人与之立约。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南征北战（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章）：击败五王联盟与夏琐王。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总结征服名单（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buNone/>
            </a:pP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4564A9FF-ED78-7EB4-BD40-7751D4089CCE}"/>
              </a:ext>
            </a:extLst>
          </p:cNvPr>
          <p:cNvSpPr txBox="1">
            <a:spLocks/>
          </p:cNvSpPr>
          <p:nvPr/>
        </p:nvSpPr>
        <p:spPr>
          <a:xfrm>
            <a:off x="6612047" y="1118839"/>
            <a:ext cx="5178509" cy="56164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第二部分：分配应许之地（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13-22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pPr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领土划分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约旦河东（流便、迦得、玛拿西半支派，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迦南本土（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14-19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章）：犹大、以法莲、便雅悯等支派。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设立逃城（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20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章）与利未人的城邑（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21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章）。</a:t>
            </a:r>
          </a:p>
          <a:p>
            <a:pPr>
              <a:spcBef>
                <a:spcPts val="300"/>
              </a:spcBef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支派冲突的化解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22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章）：河东支派筑坛引发误会，最终和解。</a:t>
            </a:r>
          </a:p>
          <a:p>
            <a:pPr>
              <a:buFont typeface="Arial" panose="020B0604020202020204" pitchFamily="34" charset="0"/>
              <a:buNone/>
            </a:pPr>
            <a:endParaRPr lang="en-US" altLang="zh-CN" b="1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第三部分：约书亚的临终劝勉（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23-24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最后的警告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章）：勿与迦南人混杂，免遭审判。</a:t>
            </a:r>
          </a:p>
          <a:p>
            <a:pPr>
              <a:spcBef>
                <a:spcPts val="300"/>
              </a:spcBef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示剑立约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24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章）：约书亚呼吁百姓“拣选事奉耶和华”（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24:15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），重申西奈之约。</a:t>
            </a:r>
          </a:p>
          <a:p>
            <a:pPr marL="742950" lvl="1" indent="-285750">
              <a:spcBef>
                <a:spcPts val="300"/>
              </a:spcBef>
            </a:pPr>
            <a:endParaRPr lang="zh-CN" altLang="en-US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dirty="0">
              <a:solidFill>
                <a:srgbClr val="404040"/>
              </a:solidFill>
              <a:latin typeface="Inter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4478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27AE55-388C-089F-38A4-EB8CADA5B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51249"/>
            <a:ext cx="10364451" cy="615551"/>
          </a:xfrm>
        </p:spPr>
        <p:txBody>
          <a:bodyPr/>
          <a:lstStyle/>
          <a:p>
            <a:r>
              <a:rPr lang="zh-CN" altLang="en-US" dirty="0"/>
              <a:t>约书亚记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F459DC-2E76-3F97-73B4-76362548E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066801"/>
            <a:ext cx="10364452" cy="47244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zh-CN" altLang="en-US" b="1" dirty="0"/>
              <a:t>作者：</a:t>
            </a:r>
            <a:r>
              <a:rPr lang="zh-CN" altLang="en-US" dirty="0"/>
              <a:t>约书亚，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部分内容由后人（如祭司以利亚撒或非尼哈）补充</a:t>
            </a:r>
            <a:b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2.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成书年代：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约书亚去世后不久（约公元前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1375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以色列人结束旷野漂流，在约书亚领导下渡过约旦河，开始征服迦南（约公元前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13-12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世纪）。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迦南城邦（如耶利哥、艾城）处于青铜时代晚期崩溃期，政治分裂，为以色列人进入提供机会。</a:t>
            </a: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彰显神的信实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：实现亚伯拉罕之约（创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15:18-21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），显明“耶和华应许赐福的话，一句也没有落空”（书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21:45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强调选民的责任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：土地是神的恩赐，但需以顺服律法为条件（书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1:7-8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23:6-13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整合十二支派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：强化“以色列共同体”的认同（书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18:1-10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8008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E2C42-91C7-3EB2-2C75-0F9EDDC98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2B93EB-22FB-FDC2-7958-C08C2A07B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51249"/>
            <a:ext cx="10364451" cy="615551"/>
          </a:xfrm>
        </p:spPr>
        <p:txBody>
          <a:bodyPr/>
          <a:lstStyle/>
          <a:p>
            <a:r>
              <a:rPr lang="zh-CN" altLang="en-US" dirty="0"/>
              <a:t>约书亚记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789797-73FF-9755-4951-BB6009D7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066800"/>
            <a:ext cx="10364452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应许与征服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：神主动赐地，以色列凭信心争战（书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1:3-5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圣洁与分别为圣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：必须彻底清除迦南偶像（书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章亚干犯罪），保持群体的圣洁。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神的领导权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：约书亚是摩西的继承者（书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），但真正的统帅是耶和华（书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5:13-15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安息的预表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：征服完成后的“安息”（书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21:44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），指向基督带来的终极安息（来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4:8-11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救赎历史的延续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：从出埃及到进入应许之地，显明神的拯救计划步步推进。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信心的行动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：以色列的胜利非靠武力，而是顺服神的策略（如耶利哥绕城）。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基督的预像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约书亚（希伯来文“耶书亚”）的名字与耶稣（希腊文“救主”）同源，预表基督带领信徒进入属灵安息。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喇合蒙救恩（书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章），象征外邦人因信加入救恩（来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11:31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；雅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2:25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群体圣洁的呼召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：提醒信徒在属灵争战中“攻克己身”（林前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9:27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），远离世俗玷污。</a:t>
            </a:r>
          </a:p>
          <a:p>
            <a:pPr marL="0" indent="0"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5765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DF957-EDC6-56CB-3A8A-6C1B32A0C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2904FA-4E3E-B94E-A137-ED7EF5747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-89210"/>
            <a:ext cx="10364451" cy="1256371"/>
          </a:xfrm>
        </p:spPr>
        <p:txBody>
          <a:bodyPr/>
          <a:lstStyle/>
          <a:p>
            <a:r>
              <a:rPr lang="zh-CN" altLang="en-US" dirty="0"/>
              <a:t>士师记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61970D-E58D-5DD1-2954-E1AEFCF2C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906967"/>
            <a:ext cx="10364452" cy="55310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脉络框架 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士师记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可分为三大段落，以“螺旋式堕落”为线索：</a:t>
            </a:r>
          </a:p>
          <a:p>
            <a:pPr algn="l">
              <a:buNone/>
            </a:pPr>
            <a:endParaRPr lang="zh-CN" altLang="en-US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第一部分：引言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——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失败的征服与背约（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1:1-3:6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军事失败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1:1-36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）：各支派未逐出迦南人，埋下隐患。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神学解释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2:1-3:6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）：天使宣告违约后果，概述士师时代的循环模式。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第二部分：士师叙事（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3:7-16:31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六位大士师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（长篇叙事）：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俄陀聂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3:7-11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）：击败美索不达米亚王古珊利萨田。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以笏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3:12-30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）：刺杀摩押王伊矶伦。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底波拉与巴拉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4-5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章）：击败迦南将军西西拉，底波拉之歌赞颂神（士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基甸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300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人击败米甸人，后制造以弗得导致偶像崇拜。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耶弗他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10:6-12:7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）：许愿献女儿，击败亚扪人。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参孙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13-16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章）：拿细耳人力士对抗非利士人，最终与敌同归于尽。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六位小士师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（简短提及）：珊迦、陀拉、睚珥、以比赞、以伦、押顿（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10:1-5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12:8-15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第三部分：附录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——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道德崩溃的巅峰（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17-21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宗教混乱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17-18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章）：米迦私设偶像，但支派迁移并建立偶像中心。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道德灾难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章）：利未人的妾被凌辱致死，引发支派内战与便雅悯支派濒临灭绝。</a:t>
            </a:r>
          </a:p>
        </p:txBody>
      </p:sp>
    </p:spTree>
    <p:extLst>
      <p:ext uri="{BB962C8B-B14F-4D97-AF65-F5344CB8AC3E}">
        <p14:creationId xmlns:p14="http://schemas.microsoft.com/office/powerpoint/2010/main" val="1507761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791799-D559-5555-BE98-BF8E820EF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-89210"/>
            <a:ext cx="10364451" cy="1256371"/>
          </a:xfrm>
        </p:spPr>
        <p:txBody>
          <a:bodyPr/>
          <a:lstStyle/>
          <a:p>
            <a:r>
              <a:rPr lang="zh-CN" altLang="en-US" dirty="0"/>
              <a:t>士师记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A77327-8F24-A93B-086C-11CAED29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906967"/>
            <a:ext cx="10364452" cy="488423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zh-CN" altLang="en-US" b="1" dirty="0"/>
              <a:t>作者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可能是先知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撒母耳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或王国早期的作者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成书时间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1050-1000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年（撒母耳或大卫统治初期）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dirty="0">
                <a:solidFill>
                  <a:srgbClr val="404040"/>
                </a:solidFill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以色列人进入迦南后，未完全驱逐外族（士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1:27-36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），陷入与迦南人、非利士人等周边民族的长期冲突（约公元前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1200-1050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社会处于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部落联盟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阶段，缺乏中央政权，依赖临时领袖（士师）应对外患。</a:t>
            </a: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揭露人性的堕落：以色列人反复背约、效法迦南恶俗（如拜巴力、道德混乱），招致神的审判（士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2:11-15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显明神的怜悯：尽管百姓叛逆，神仍兴起士师施行拯救（士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2:16-18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2438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CE716-37C7-7CFB-FFE1-307ABBFDA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C00AB0-8035-7C41-5973-305A4AD1D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-89210"/>
            <a:ext cx="10364451" cy="1256371"/>
          </a:xfrm>
        </p:spPr>
        <p:txBody>
          <a:bodyPr/>
          <a:lstStyle/>
          <a:p>
            <a:r>
              <a:rPr lang="zh-CN" altLang="en-US" dirty="0"/>
              <a:t>士师记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D75909-5922-6010-6086-05A003A2A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906966"/>
            <a:ext cx="10364452" cy="5612779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pPr>
              <a:spcAft>
                <a:spcPts val="300"/>
              </a:spcAft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循环的堕落模式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犯罪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（离弃神）→ 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审判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（外族压迫）→ 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呼求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（悔改）→ 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拯救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（兴起士师）→ 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短暂平安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（士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3:7-11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人的软弱与神的恩典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：士师多为有缺陷的领袖（如基甸多疑、参孙情欲失控），却仍被神使用。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社会与道德的崩溃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：宗教混合主义（拜巴力与耶和华混杂）、支派内战（如便雅悯支派几乎灭绝，士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>
              <a:spcBef>
                <a:spcPts val="300"/>
              </a:spcBef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人性与救赎的镜子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：揭示人类无法靠自身维持圣约，需神介入拯救（参罗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7:18-19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基督的预像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士师的“不完美拯救”指向基督这位“终极士师”（徒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13:20-23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参孙的牺牲（士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16:30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）预表基督舍命击败罪恶权势（来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2:14-15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群体圣洁的呼召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：提醒信徒“不要效法世界”（罗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12:2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），在属灵争战中倚靠神。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4482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58C6A-0B4A-4ABD-4680-FD85C626A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DC3AB2-A6E1-E825-C779-B794F241C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116" y="-154634"/>
            <a:ext cx="10364451" cy="1321796"/>
          </a:xfrm>
        </p:spPr>
        <p:txBody>
          <a:bodyPr/>
          <a:lstStyle/>
          <a:p>
            <a:r>
              <a:rPr lang="zh-CN" altLang="en-US" dirty="0"/>
              <a:t>撒母耳记上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3EB1E-66AF-3198-EE7A-9EC193B61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849" y="1100254"/>
            <a:ext cx="5434361" cy="52931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 脉络框架：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撒母耳记上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可分为三大段落，聚焦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领袖更迭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与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神权治理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第一部分：撒母耳的兴起与士师时代的终结（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1-7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撒母耳的出生与蒙召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1-3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哈拿祷告得子（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1:10-20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），撒母耳在示罗成长，听见神的呼唤（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以利家的衰亡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4-7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约柜被掳与非利士人的灾难（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章），撒母耳成为士师，带领复兴（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第二部分：扫罗王朝的建立与失败（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8-15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以色列求立王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章）：百姓拒绝神作王，撒母耳警告君主制的弊端（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8:10-18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扫罗受膏与早期胜利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章）：被膏为王，击败亚扪人（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扫罗的悖逆与废弃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13-15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擅自献祭（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章），违命保留亚玛力人物品（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章），神宣布“厌弃他作王”（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15:23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965378C-254A-9AC0-D9D4-A1DDFD536AD6}"/>
              </a:ext>
            </a:extLst>
          </p:cNvPr>
          <p:cNvSpPr txBox="1">
            <a:spLocks/>
          </p:cNvSpPr>
          <p:nvPr/>
        </p:nvSpPr>
        <p:spPr>
          <a:xfrm>
            <a:off x="6408235" y="1564888"/>
            <a:ext cx="5434361" cy="52931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 </a:t>
            </a:r>
            <a:endParaRPr lang="zh-CN" altLang="en-US" sz="1400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第三部分：大卫的崛起与扫罗的衰亡（</a:t>
            </a:r>
            <a:r>
              <a:rPr lang="en-US" altLang="zh-CN" sz="1400" b="1" dirty="0">
                <a:solidFill>
                  <a:srgbClr val="404040"/>
                </a:solidFill>
                <a:latin typeface="Inter"/>
              </a:rPr>
              <a:t>16-31</a:t>
            </a: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pPr>
              <a:spcAft>
                <a:spcPts val="300"/>
              </a:spcAft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大卫受膏与初露锋芒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16-17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被撒母耳秘密膏立（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16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章），击败歌利亚（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17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扫罗的逼迫与大卫的逃亡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18-27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扫罗嫉妒追杀大卫，大卫两次不杀扫罗（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24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章；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26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扫罗的结局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28-31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扫罗求问交鬼妇人（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28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章），战败自杀（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31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章），王朝终结。</a:t>
            </a:r>
          </a:p>
          <a:p>
            <a:pPr>
              <a:buFont typeface="Arial" panose="020B0604020202020204" pitchFamily="34" charset="0"/>
              <a:buNone/>
            </a:pP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61566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405CF1-AA60-3422-EFDF-E5F4142F4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116" y="-154634"/>
            <a:ext cx="10364451" cy="1321796"/>
          </a:xfrm>
        </p:spPr>
        <p:txBody>
          <a:bodyPr/>
          <a:lstStyle/>
          <a:p>
            <a:r>
              <a:rPr lang="zh-CN" altLang="en-US" dirty="0"/>
              <a:t>撒母耳记上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C4E60B-76F1-9836-AC4A-CEDC4E4B8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849" y="1100254"/>
            <a:ext cx="10831551" cy="529311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zh-CN" altLang="en-US" b="1" dirty="0"/>
              <a:t>作者</a:t>
            </a:r>
            <a:r>
              <a:rPr lang="zh-CN" altLang="en-US" dirty="0"/>
              <a:t>：撒母耳主导，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但书中记载了撒母耳之死（撒上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25:1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）及之后的事件（如大卫流亡、扫罗之死），因此可能由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拿单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、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迦得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等先知（参代上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29:29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）补充完成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457200" indent="-457200">
              <a:buAutoNum type="arabicPeriod"/>
            </a:pPr>
            <a:r>
              <a:rPr lang="zh-CN" altLang="en-US" b="1" dirty="0"/>
              <a:t>成书时间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1050-930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年（撒母耳晚年至所罗门统治初期）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 </a:t>
            </a: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dirty="0">
                <a:solidFill>
                  <a:srgbClr val="404040"/>
                </a:solidFill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lvl="1">
              <a:spcBef>
                <a:spcPts val="300"/>
              </a:spcBef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以色列从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士师时代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（部落联盟）过渡到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君主制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世纪末）。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外患加剧（非利士人威胁，撒上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章），内部缺乏统一领导，催生对中央王权的需求（撒上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8:5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揭示神的至高主权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：祂废立君王（撒上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15:23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）、拣选大卫（撒上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16:7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），显明“耶和华看内心”。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批判世俗化王权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：以色列求王“像列国一样”（撒上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8:5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），背离神作王的理想（撒上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8:7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展现恩典与救赎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：尽管扫罗失败，神仍预备大卫家族，指向基督的永恒国度（撒下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7:12-16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3582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CA1C4-D1ED-3CF5-C156-482667977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0D3ADD-062A-1CE9-DBE4-23B5C65AB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116" y="-154634"/>
            <a:ext cx="10364451" cy="1321796"/>
          </a:xfrm>
        </p:spPr>
        <p:txBody>
          <a:bodyPr/>
          <a:lstStyle/>
          <a:p>
            <a:r>
              <a:rPr lang="zh-CN" altLang="en-US" dirty="0"/>
              <a:t>撒母耳记上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0FEF75-210F-03C6-28F3-E63C55CC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849" y="1100254"/>
            <a:ext cx="10831551" cy="5293112"/>
          </a:xfrm>
        </p:spPr>
        <p:txBody>
          <a:bodyPr>
            <a:normAutofit fontScale="925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神的拣选与人心的对比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：扫罗的外在优势（高大英俊）与大卫的内在忠诚（撒上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16:7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顺服胜过献祭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：扫罗因擅自献祭（撒上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13:8-14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）和违背灭绝亚玛力人的命令（撒上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章）被弃绝。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神的信实与人的失败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：扫罗的嫉妒与疯狂（追杀大卫，撒上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18-26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章）对比神的保护与大卫的忍耐。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约与共同体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：大卫与约拿单的盟约（撒上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18:1-4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章），预示神对群体的信实。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基督的预像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大卫作为“合神心意的王”（撒上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），预表基督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——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大卫的子孙与永恒君王（太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1:32-33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约柜的故事（象征神同在）指向道成肉身的耶稣（约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信仰与权力的张力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：提醒信徒“不是倚靠势力，乃是倚靠我的灵”（亚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神的护理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：即便在扫罗的迫害中，神仍保守大卫，显明祂在混乱中掌权（诗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37:23-24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>
              <a:spcBef>
                <a:spcPts val="300"/>
              </a:spcBef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778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EB311B-5D20-053E-51AF-339EBF16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-117463"/>
            <a:ext cx="10364451" cy="1596177"/>
          </a:xfrm>
        </p:spPr>
        <p:txBody>
          <a:bodyPr/>
          <a:lstStyle/>
          <a:p>
            <a:r>
              <a:rPr lang="zh-CN" altLang="en-US" dirty="0"/>
              <a:t>创世纪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398969-AB66-19C6-A892-3563F89D3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137424"/>
            <a:ext cx="5710050" cy="55458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400" b="1" dirty="0"/>
              <a:t>脉络框架</a:t>
            </a:r>
          </a:p>
          <a:p>
            <a:r>
              <a:rPr lang="zh-CN" altLang="en-US" dirty="0"/>
              <a:t>第一部分：普世历史（</a:t>
            </a:r>
            <a:r>
              <a:rPr lang="en-US" altLang="zh-CN" dirty="0"/>
              <a:t>1-11</a:t>
            </a:r>
            <a:r>
              <a:rPr lang="zh-CN" altLang="en-US" dirty="0"/>
              <a:t>章）</a:t>
            </a:r>
          </a:p>
          <a:p>
            <a:r>
              <a:rPr lang="zh-CN" altLang="en-US" dirty="0"/>
              <a:t>创世叙事（</a:t>
            </a:r>
            <a:r>
              <a:rPr lang="en-US" altLang="zh-CN" dirty="0"/>
              <a:t>1-2</a:t>
            </a:r>
            <a:r>
              <a:rPr lang="zh-CN" altLang="en-US" dirty="0"/>
              <a:t>章）：</a:t>
            </a:r>
          </a:p>
          <a:p>
            <a:r>
              <a:rPr lang="zh-CN" altLang="en-US" dirty="0"/>
              <a:t>六日创造与安息（</a:t>
            </a:r>
            <a:r>
              <a:rPr lang="en-US" altLang="zh-CN" dirty="0"/>
              <a:t>1:1-2:3</a:t>
            </a:r>
            <a:r>
              <a:rPr lang="zh-CN" altLang="en-US" dirty="0"/>
              <a:t>）</a:t>
            </a:r>
          </a:p>
          <a:p>
            <a:r>
              <a:rPr lang="zh-CN" altLang="en-US" dirty="0"/>
              <a:t>伊甸园与人类的使命（</a:t>
            </a:r>
            <a:r>
              <a:rPr lang="en-US" altLang="zh-CN" dirty="0"/>
              <a:t>2:4-25</a:t>
            </a:r>
            <a:r>
              <a:rPr lang="zh-CN" altLang="en-US" dirty="0"/>
              <a:t>）</a:t>
            </a:r>
          </a:p>
          <a:p>
            <a:r>
              <a:rPr lang="zh-CN" altLang="en-US" dirty="0"/>
              <a:t>堕落与后果（</a:t>
            </a:r>
            <a:r>
              <a:rPr lang="en-US" altLang="zh-CN" dirty="0"/>
              <a:t>3-5</a:t>
            </a:r>
            <a:r>
              <a:rPr lang="zh-CN" altLang="en-US" dirty="0"/>
              <a:t>章）：</a:t>
            </a:r>
          </a:p>
          <a:p>
            <a:r>
              <a:rPr lang="zh-CN" altLang="en-US" dirty="0"/>
              <a:t>人类犯罪、逐出伊甸园</a:t>
            </a:r>
          </a:p>
          <a:p>
            <a:r>
              <a:rPr lang="zh-CN" altLang="en-US" dirty="0"/>
              <a:t>该隐杀亚伯、拉麦的暴力之歌</a:t>
            </a:r>
          </a:p>
          <a:p>
            <a:r>
              <a:rPr lang="zh-CN" altLang="en-US" dirty="0"/>
              <a:t>洪水审判（</a:t>
            </a:r>
            <a:r>
              <a:rPr lang="en-US" altLang="zh-CN" dirty="0"/>
              <a:t>6-9</a:t>
            </a:r>
            <a:r>
              <a:rPr lang="zh-CN" altLang="en-US" dirty="0"/>
              <a:t>章）：</a:t>
            </a:r>
          </a:p>
          <a:p>
            <a:r>
              <a:rPr lang="zh-CN" altLang="en-US" dirty="0"/>
              <a:t>挪亚方舟与彩虹之约</a:t>
            </a:r>
          </a:p>
          <a:p>
            <a:r>
              <a:rPr lang="zh-CN" altLang="en-US" dirty="0"/>
              <a:t>巴别塔事件（</a:t>
            </a:r>
            <a:r>
              <a:rPr lang="en-US" altLang="zh-CN" dirty="0"/>
              <a:t>10-11</a:t>
            </a:r>
            <a:r>
              <a:rPr lang="zh-CN" altLang="en-US" dirty="0"/>
              <a:t>章）：</a:t>
            </a:r>
          </a:p>
          <a:p>
            <a:r>
              <a:rPr lang="zh-CN" altLang="en-US" dirty="0"/>
              <a:t>人类联合反抗神，语言变乱，族群分散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1D0813F-BFA7-47AC-0D38-1C06492F0B35}"/>
              </a:ext>
            </a:extLst>
          </p:cNvPr>
          <p:cNvSpPr txBox="1">
            <a:spLocks/>
          </p:cNvSpPr>
          <p:nvPr/>
        </p:nvSpPr>
        <p:spPr>
          <a:xfrm>
            <a:off x="6507968" y="1478714"/>
            <a:ext cx="5178509" cy="510794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第二部分：以色列民族历史（</a:t>
            </a:r>
            <a:r>
              <a:rPr lang="en-US" altLang="zh-CN" dirty="0"/>
              <a:t>12-50</a:t>
            </a:r>
            <a:r>
              <a:rPr lang="zh-CN" altLang="en-US" dirty="0"/>
              <a:t>章）</a:t>
            </a:r>
          </a:p>
          <a:p>
            <a:r>
              <a:rPr lang="zh-CN" altLang="en-US" dirty="0"/>
              <a:t>亚伯拉罕之约（</a:t>
            </a:r>
            <a:r>
              <a:rPr lang="en-US" altLang="zh-CN" dirty="0"/>
              <a:t>12-25</a:t>
            </a:r>
            <a:r>
              <a:rPr lang="zh-CN" altLang="en-US" dirty="0"/>
              <a:t>章）：</a:t>
            </a:r>
          </a:p>
          <a:p>
            <a:r>
              <a:rPr lang="zh-CN" altLang="en-US" dirty="0"/>
              <a:t>呼召与应许（</a:t>
            </a:r>
            <a:r>
              <a:rPr lang="en-US" altLang="zh-CN" dirty="0"/>
              <a:t>12:1-3</a:t>
            </a:r>
            <a:r>
              <a:rPr lang="zh-CN" altLang="en-US" dirty="0"/>
              <a:t>）</a:t>
            </a:r>
          </a:p>
          <a:p>
            <a:r>
              <a:rPr lang="zh-CN" altLang="en-US" dirty="0"/>
              <a:t>以撒出生与献祭（</a:t>
            </a:r>
            <a:r>
              <a:rPr lang="en-US" altLang="zh-CN" dirty="0"/>
              <a:t>22</a:t>
            </a:r>
            <a:r>
              <a:rPr lang="zh-CN" altLang="en-US" dirty="0"/>
              <a:t>章）</a:t>
            </a:r>
          </a:p>
          <a:p>
            <a:r>
              <a:rPr lang="zh-CN" altLang="en-US" dirty="0"/>
              <a:t>以撒与雅各（</a:t>
            </a:r>
            <a:r>
              <a:rPr lang="en-US" altLang="zh-CN" dirty="0"/>
              <a:t>26-36</a:t>
            </a:r>
            <a:r>
              <a:rPr lang="zh-CN" altLang="en-US" dirty="0"/>
              <a:t>章）：</a:t>
            </a:r>
          </a:p>
          <a:p>
            <a:r>
              <a:rPr lang="zh-CN" altLang="en-US" dirty="0"/>
              <a:t>雅各骗取祝福、与神摔跤得名“以色列”</a:t>
            </a:r>
          </a:p>
          <a:p>
            <a:r>
              <a:rPr lang="zh-CN" altLang="en-US" dirty="0"/>
              <a:t>约瑟史诗（</a:t>
            </a:r>
            <a:r>
              <a:rPr lang="en-US" altLang="zh-CN" dirty="0"/>
              <a:t>37-50</a:t>
            </a:r>
            <a:r>
              <a:rPr lang="zh-CN" altLang="en-US" dirty="0"/>
              <a:t>章）：</a:t>
            </a:r>
          </a:p>
          <a:p>
            <a:r>
              <a:rPr lang="zh-CN" altLang="en-US" dirty="0"/>
              <a:t>约瑟被卖埃及、解梦升迁、拯救家族</a:t>
            </a:r>
          </a:p>
          <a:p>
            <a:r>
              <a:rPr lang="zh-CN" altLang="en-US" dirty="0"/>
              <a:t>雅各临终预言十二支派命运（</a:t>
            </a:r>
            <a:r>
              <a:rPr lang="en-US" altLang="zh-CN" dirty="0"/>
              <a:t>49</a:t>
            </a:r>
            <a:r>
              <a:rPr lang="zh-CN" altLang="en-US" dirty="0"/>
              <a:t>章）</a:t>
            </a:r>
          </a:p>
          <a:p>
            <a:r>
              <a:rPr lang="zh-CN" altLang="en-US" dirty="0"/>
              <a:t>约瑟的宽恕：“神的意思原是好的”（</a:t>
            </a:r>
            <a:r>
              <a:rPr lang="en-US" altLang="zh-CN" dirty="0"/>
              <a:t>50:20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69018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F4EEA-0D41-73C7-5033-839F1BDCC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6BC42F-4272-D881-5445-B28157235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-80292"/>
            <a:ext cx="10364451" cy="1336664"/>
          </a:xfrm>
        </p:spPr>
        <p:txBody>
          <a:bodyPr/>
          <a:lstStyle/>
          <a:p>
            <a:r>
              <a:rPr lang="zh-CN" altLang="en-US" dirty="0"/>
              <a:t>撒母耳记下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2B568F-297D-93EB-4DCD-B84BFD3DE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1766" y="1635072"/>
            <a:ext cx="5033544" cy="544923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第一部分：大卫的统一与兴盛（</a:t>
            </a:r>
            <a:r>
              <a:rPr lang="en-US" altLang="zh-CN" sz="1600" b="1" i="0" dirty="0">
                <a:solidFill>
                  <a:srgbClr val="404040"/>
                </a:solidFill>
                <a:effectLst/>
                <a:latin typeface="Inter"/>
              </a:rPr>
              <a:t>1-10</a:t>
            </a: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哀悼扫罗与约拿单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章）：大卫为扫罗作哀歌，显明宽容品格。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登基为王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2-5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希伯仑作犹大王七年（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章），击败扫罗家（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3-4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章），受膏为全以色列王（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5:1-5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攻取耶路撒冷（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5:6-12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），迁约柜入城（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6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大卫之约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7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章）：神应许大卫的国位永存，兴起一位君王（弥赛亚）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军事扩张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8-10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章）：击败非利士、摩押、亚兰等，扩展疆域（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8:1-14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），恩待米非波设（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9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457200" indent="-457200">
              <a:buAutoNum type="arabicPeriod"/>
            </a:pPr>
            <a:endParaRPr lang="zh-CN" altLang="en-US" sz="160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F1A3FE24-8E46-4E7D-C040-1788681D7505}"/>
              </a:ext>
            </a:extLst>
          </p:cNvPr>
          <p:cNvSpPr txBox="1">
            <a:spLocks/>
          </p:cNvSpPr>
          <p:nvPr/>
        </p:nvSpPr>
        <p:spPr>
          <a:xfrm>
            <a:off x="6326458" y="1635072"/>
            <a:ext cx="5330908" cy="54492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第二部分：大卫的犯罪与后果（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11-20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奸淫与谋杀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11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章）：大卫与拔示巴犯罪，设计杀害乌利亚。</a:t>
            </a:r>
          </a:p>
          <a:p>
            <a:pPr>
              <a:spcBef>
                <a:spcPts val="300"/>
              </a:spcBef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先知拿单的指责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12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章）：比喻审判，大卫悔改，但孩子夭折。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家族连环悲剧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13-18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暗嫩玷污他玛（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章），押沙龙复仇杀暗嫩（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13:23-29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押沙龙叛变（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15-18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章）：大卫逃亡，押沙龙战死，大卫哀哭（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18:33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王权恢复的艰难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19-20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章）：支派矛盾与示巴叛乱</a:t>
            </a: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0" indent="0">
              <a:spcBef>
                <a:spcPts val="300"/>
              </a:spcBef>
              <a:buNone/>
            </a:pPr>
            <a:endParaRPr lang="zh-CN" altLang="en-US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第三部分：附录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——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大卫统治的总结（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21-24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饥荒与赎罪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21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章）：扫罗后裔被处决，平息神的怒气。</a:t>
            </a:r>
          </a:p>
          <a:p>
            <a:pPr>
              <a:spcBef>
                <a:spcPts val="300"/>
              </a:spcBef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勇士名录与大卫颂歌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22-23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章）：颂赞神是“我的岩石，我的救主”（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22:2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数点百姓的罪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24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章）：大卫骄傲统计人口，招致瘟疫，购亚劳拿禾场建坛（预表圣殿选址）。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B8E0B84-285F-3F44-CF77-ED2E30F48197}"/>
              </a:ext>
            </a:extLst>
          </p:cNvPr>
          <p:cNvSpPr txBox="1"/>
          <p:nvPr/>
        </p:nvSpPr>
        <p:spPr>
          <a:xfrm>
            <a:off x="1211766" y="988741"/>
            <a:ext cx="7361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脉络框架：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撒母耳记下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可分为三大部分，聚焦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大卫的统治与危机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3344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4E1185-E7A6-69FA-B10C-4E3BA55F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-80292"/>
            <a:ext cx="10364451" cy="1336664"/>
          </a:xfrm>
        </p:spPr>
        <p:txBody>
          <a:bodyPr/>
          <a:lstStyle/>
          <a:p>
            <a:r>
              <a:rPr lang="zh-CN" altLang="en-US" dirty="0"/>
              <a:t>撒母耳记下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02B4F6-D8EA-9B04-34E2-29D3CE380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884663"/>
            <a:ext cx="10364452" cy="544923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zh-CN" altLang="en-US" b="1" dirty="0"/>
              <a:t>作者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先知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撒母耳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、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拿单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和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迦得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的著作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成书年代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970-930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年（大卫晚年至所罗门统治初期）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大卫统一以色列十二支派，建立以耶路撒冷为中心的王国（约公元前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1000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年），击败非利士人、摩押人等外敌（撒下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大卫王朝的内部危机：宫廷阴谋（暗嫩与押沙龙，撒下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章）、王权继承斗争（撒下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15-19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 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确立大卫之约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：神应许大卫的国位“永远坚定”（撒下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），指向基督的永恒国度（路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1:32-33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揭示恩典与审判的平衡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：大卫悔改得赦免（撒下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12:13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），但罪的后果无法免除（家庭破裂、国家动荡）。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批判权力滥用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：通过大卫的失败，警告领袖不可凌驾于律法之上。</a:t>
            </a: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8327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E3989D-D919-986B-AF51-DE9DE2082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517934-E134-750F-7453-30A525E20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-80292"/>
            <a:ext cx="10364451" cy="1336664"/>
          </a:xfrm>
        </p:spPr>
        <p:txBody>
          <a:bodyPr/>
          <a:lstStyle/>
          <a:p>
            <a:r>
              <a:rPr lang="zh-CN" altLang="en-US" dirty="0"/>
              <a:t>撒母耳记下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F2BCA4-8130-D1CB-F96A-3A869B272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884663"/>
            <a:ext cx="10364452" cy="5449230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pPr algn="l">
              <a:buFont typeface="+mj-lt"/>
              <a:buAutoNum type="arabicPeriod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盟约与应许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：大卫之约是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圣经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救赎史的关键节点（撒下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章），奠定弥赛亚盼望的根基。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罪与恩典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：大卫的堕落（撒下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章）与悔改（撒下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章）展现神的赦免与公义的交织。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权力的腐蚀性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：宫廷斗争（押沙龙叛变）、家族悲剧显明人性在权位中的脆弱。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神的信实超越人的失败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：尽管大卫犯罪，神的应许仍坚立（撒下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；诗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89:30-37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0" indent="0">
              <a:buNone/>
            </a:pPr>
            <a:endParaRPr lang="en-US" altLang="zh-CN" dirty="0"/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基督的预像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大卫作为“受膏者”预表基督（弥赛亚），其永恒国度的应许在耶稣身上实现（徒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2:30-36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亚劳拿禾场的祭坛指向基督的十字架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——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终极赎罪之地（代上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21:26-22:1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19:17-18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悔改与救赎的典范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：大卫的忏悔诗（诗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篇）成为罪人归向神的模板。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神的主权与人的责任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：神的应许不废，但人需以敬畏之心活出使命（撒下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7:22-24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66461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DA8FB-0DC3-7327-BA37-06C8781E3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5F88FC-30C1-ECBA-02F9-EC679262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58321"/>
            <a:ext cx="10364451" cy="708479"/>
          </a:xfrm>
        </p:spPr>
        <p:txBody>
          <a:bodyPr/>
          <a:lstStyle/>
          <a:p>
            <a:r>
              <a:rPr lang="zh-CN" altLang="en-US" dirty="0"/>
              <a:t>列王纪上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90AD16-B514-DD30-84A9-370B4DB76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05" y="1631795"/>
            <a:ext cx="5447995" cy="5605345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zh-CN" altLang="en-US" sz="1300" b="1" i="0" dirty="0">
                <a:solidFill>
                  <a:srgbClr val="404040"/>
                </a:solidFill>
                <a:effectLst/>
                <a:latin typeface="Inter"/>
              </a:rPr>
              <a:t>第一部分：所罗门的统治（</a:t>
            </a:r>
            <a:r>
              <a:rPr lang="en-US" altLang="zh-CN" sz="1300" b="1" i="0" dirty="0">
                <a:solidFill>
                  <a:srgbClr val="404040"/>
                </a:solidFill>
                <a:effectLst/>
                <a:latin typeface="Inter"/>
              </a:rPr>
              <a:t>1-11</a:t>
            </a:r>
            <a:r>
              <a:rPr lang="zh-CN" altLang="en-US" sz="1300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1300" b="1" i="0" dirty="0">
                <a:solidFill>
                  <a:srgbClr val="404040"/>
                </a:solidFill>
                <a:effectLst/>
                <a:latin typeface="Inter"/>
              </a:rPr>
              <a:t>权力过渡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1-2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章）：大卫临终立所罗门为王，清除政敌（亚多尼雅、约押）。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300" b="1" i="0" dirty="0">
                <a:solidFill>
                  <a:srgbClr val="404040"/>
                </a:solidFill>
                <a:effectLst/>
                <a:latin typeface="Inter"/>
              </a:rPr>
              <a:t>所罗门的智慧与建殿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3-8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求智慧断案（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3:16-28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），与推罗王希兰合作建殿（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5-6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圣殿奉献礼（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8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章）：约柜入殿，所罗门祷告（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8:22-53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300" b="1" i="0" dirty="0">
                <a:solidFill>
                  <a:srgbClr val="404040"/>
                </a:solidFill>
                <a:effectLst/>
                <a:latin typeface="Inter"/>
              </a:rPr>
              <a:t>堕落与审判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9-11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神二次显现警告（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9:1-9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），所罗门娶外邦妃嫔、拜偶像（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11:1-8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国家分裂的预言（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11:9-13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），所罗门去世（</a:t>
            </a:r>
            <a:r>
              <a:rPr lang="en-US" altLang="zh-CN" sz="1300" b="0" i="0" dirty="0">
                <a:solidFill>
                  <a:srgbClr val="404040"/>
                </a:solidFill>
                <a:effectLst/>
                <a:latin typeface="Inter"/>
              </a:rPr>
              <a:t>11:43</a:t>
            </a:r>
            <a:r>
              <a:rPr lang="zh-CN" altLang="en-US" sz="13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FC63C7A-AB48-BEC8-A458-D4A271F69DCA}"/>
              </a:ext>
            </a:extLst>
          </p:cNvPr>
          <p:cNvSpPr txBox="1">
            <a:spLocks/>
          </p:cNvSpPr>
          <p:nvPr/>
        </p:nvSpPr>
        <p:spPr>
          <a:xfrm>
            <a:off x="6255210" y="1631795"/>
            <a:ext cx="5553932" cy="52262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第二部分：王国分裂与早期诸王（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12-16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pPr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罗波安与耶罗波安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12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民众求减负被拒，北国十支派反叛（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12:16-20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耶罗波安设立金牛犊（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12:25-33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），埋下北国灭亡的祸根。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南北国诸王简史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13-16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南国（犹大）：罗波安、亚比央、亚撒（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15:9-24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北国（以色列）：拿答、巴沙、以拉、心利、暗利、亚哈（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16:29-34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），持续行恶“效法耶罗波安”。</a:t>
            </a: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742950" lvl="1" indent="-285750">
              <a:spcBef>
                <a:spcPts val="300"/>
              </a:spcBef>
            </a:pPr>
            <a:endParaRPr lang="zh-CN" altLang="en-US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第三部分：以利亚与亚哈的对抗（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17-22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pPr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以利亚的使命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17-19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宣告旱灾（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17:1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），供养撒勒法寡妇（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17:8-16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），复活其子（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17:17-24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迦密山对决巴力先知（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18:20-40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），逃亡何烈山（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19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章），膏立以利沙为继任者。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亚哈的罪行与审判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20-22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亚哈贪夺拿伯葡萄园（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21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章），预言其家族灭亡（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21:17-24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亚哈战死（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22:34-38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），约沙法（犹大王）与亚哈谢（以色列王）的统治简记。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D1E3C1B-1D02-7336-88BE-0DB4C41414A2}"/>
              </a:ext>
            </a:extLst>
          </p:cNvPr>
          <p:cNvSpPr txBox="1"/>
          <p:nvPr/>
        </p:nvSpPr>
        <p:spPr>
          <a:xfrm>
            <a:off x="594732" y="1129990"/>
            <a:ext cx="6893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脉络框架：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列王纪上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王朝兴衰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为主线，可分为三大段落：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17234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78EA27-1CB0-DFBE-8DF5-EA3344CA1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58321"/>
            <a:ext cx="10364451" cy="708479"/>
          </a:xfrm>
        </p:spPr>
        <p:txBody>
          <a:bodyPr/>
          <a:lstStyle/>
          <a:p>
            <a:r>
              <a:rPr lang="zh-CN" altLang="en-US" dirty="0"/>
              <a:t>列王纪上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D8BE8E-0ACF-03C5-CC49-B6A90F58D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003610"/>
            <a:ext cx="10364452" cy="560534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zh-CN" altLang="en-US" b="1" dirty="0"/>
              <a:t>作者</a:t>
            </a:r>
            <a:r>
              <a:rPr lang="zh-CN" altLang="en-US" dirty="0"/>
              <a:t>：</a:t>
            </a:r>
            <a:r>
              <a:rPr lang="zh-CN" altLang="en-US" sz="1800" b="0" i="0" dirty="0">
                <a:solidFill>
                  <a:srgbClr val="404040"/>
                </a:solidFill>
                <a:effectLst/>
                <a:latin typeface="Inter"/>
              </a:rPr>
              <a:t>可能是先知</a:t>
            </a:r>
            <a:r>
              <a:rPr lang="zh-CN" altLang="en-US" sz="1800" b="1" i="0" dirty="0">
                <a:solidFill>
                  <a:srgbClr val="404040"/>
                </a:solidFill>
                <a:effectLst/>
                <a:latin typeface="Inter"/>
              </a:rPr>
              <a:t>耶利米</a:t>
            </a:r>
            <a:r>
              <a:rPr lang="zh-CN" altLang="en-US" sz="1800" b="0" i="0" dirty="0">
                <a:solidFill>
                  <a:srgbClr val="404040"/>
                </a:solidFill>
                <a:effectLst/>
                <a:latin typeface="Inter"/>
              </a:rPr>
              <a:t>或其门徒</a:t>
            </a:r>
            <a:endParaRPr lang="en-US" altLang="zh-CN" sz="18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成书年代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：</a:t>
            </a:r>
            <a:r>
              <a:rPr lang="zh-CN" altLang="en-US" sz="1800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sz="1800" b="0" i="0" dirty="0">
                <a:solidFill>
                  <a:srgbClr val="404040"/>
                </a:solidFill>
                <a:effectLst/>
                <a:latin typeface="Inter"/>
              </a:rPr>
              <a:t>560-540</a:t>
            </a:r>
            <a:r>
              <a:rPr lang="zh-CN" altLang="en-US" sz="1800" b="0" i="0" dirty="0">
                <a:solidFill>
                  <a:srgbClr val="404040"/>
                </a:solidFill>
                <a:effectLst/>
                <a:latin typeface="Inter"/>
              </a:rPr>
              <a:t>年（耶利米晚年或被掳巴比伦期间）</a:t>
            </a:r>
            <a:endParaRPr lang="en-US" altLang="zh-CN" sz="18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所罗门统治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970-930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年）：以色列的黄金时代，建圣殿（王上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章），但后期因偶像崇拜和苛政导致国家分裂（王上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11-12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王国分裂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年）：罗波安（南国犹大）与耶罗波安（北国以色列）对峙，北国陷入持续偶像崇拜（如金牛犊事件，王上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12:25-33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先知运动兴起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：以利亚对抗亚哈与耶洗别的巴力崇拜（王上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17-19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解释国家灾难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：南北国的灭亡非因神无力，而是因持续悖逆（王上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9:6-9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高举独一真神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：通过以利亚与巴力先知的对抗（王上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章），否定偶像崇拜。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重申圣约原则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：君王的合法性取决于是否遵行律法（参申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17:14-20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6116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48FFA-BE7B-E03E-03E2-318AB8E3C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945F43-9DE1-DDAE-494B-1C04497F6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58321"/>
            <a:ext cx="10364451" cy="708479"/>
          </a:xfrm>
        </p:spPr>
        <p:txBody>
          <a:bodyPr/>
          <a:lstStyle/>
          <a:p>
            <a:r>
              <a:rPr lang="zh-CN" altLang="en-US" dirty="0"/>
              <a:t>列王纪上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C0E4B6-AA34-6570-8A7C-FFCA14158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003610"/>
            <a:ext cx="10364452" cy="5605345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圣殿与神的临在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：所罗门建殿象征神与人同住（王上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），预表基督道成肉身（约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2:19-21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智慧与堕落的悖论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：所罗门虽得神赐智慧（王上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3:5-14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），却因放纵私欲背离神（王上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11:1-13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分裂与合一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：王国分裂暴露人性的骄傲（罗波安的刚愎，王上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12:13-14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），唯有神的应许能维系终极合一（王上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11:36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先知的使命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：以利亚作为“神言的代言人”，挑战权力腐败，呼召百姓归正（王上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18:21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>
              <a:spcBef>
                <a:spcPts val="300"/>
              </a:spcBef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圣殿的象征与基督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：所罗门圣殿的荣耀指向基督的身体（约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）和教会作为“圣灵的殿”（林前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先知的预表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：以利亚被视为弥赛亚先锋的预像（玛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；太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），其事迹激励信徒为真理争战。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君王的鉴戒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：所罗门的兴衰警示权力与财富的危险，唯基督是“和平的君”（赛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9:6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），带来永恒的国度。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神的信实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：尽管南北国陷入败坏，神仍藉大卫后裔（耶稣）实现救赎（太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1:6-16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5017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D77A7-8785-A3F4-904E-95B3AB0D0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281BC2-A75E-FC84-008E-126908C9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406644"/>
            <a:ext cx="10364451" cy="660156"/>
          </a:xfrm>
        </p:spPr>
        <p:txBody>
          <a:bodyPr/>
          <a:lstStyle/>
          <a:p>
            <a:r>
              <a:rPr lang="zh-CN" altLang="en-US" dirty="0"/>
              <a:t>列王纪下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8ECBBF-0049-8418-937B-875DA428E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78" y="1683833"/>
            <a:ext cx="5073804" cy="4905054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第一部分：北国以色列的衰亡（</a:t>
            </a:r>
            <a:r>
              <a:rPr lang="en-US" altLang="zh-CN" sz="1600" b="1" i="0" dirty="0">
                <a:solidFill>
                  <a:srgbClr val="404040"/>
                </a:solidFill>
                <a:effectLst/>
                <a:latin typeface="Inter"/>
              </a:rPr>
              <a:t>1-17</a:t>
            </a: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以利沙的继承与事工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1-8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以利亚升天（</a:t>
            </a:r>
            <a:r>
              <a:rPr lang="en-US" altLang="zh-CN" sz="1400" b="0" i="0" dirty="0">
                <a:solidFill>
                  <a:srgbClr val="404040"/>
                </a:solidFill>
                <a:effectLst/>
                <a:latin typeface="Inter"/>
              </a:rPr>
              <a:t>2:11-12</a:t>
            </a: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），以利沙行神迹（治水、增油、复活孩童）。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指导君王（如膏哈薛治亚兰，王下</a:t>
            </a:r>
            <a:r>
              <a:rPr lang="en-US" altLang="zh-CN" sz="1400" b="0" i="0" dirty="0">
                <a:solidFill>
                  <a:srgbClr val="404040"/>
                </a:solidFill>
                <a:effectLst/>
                <a:latin typeface="Inter"/>
              </a:rPr>
              <a:t>8:7-15</a:t>
            </a: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耶户的革命与局限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9-10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灭亚哈家族，清除巴力崇拜（</a:t>
            </a:r>
            <a:r>
              <a:rPr lang="en-US" altLang="zh-CN" sz="1400" b="0" i="0" dirty="0">
                <a:solidFill>
                  <a:srgbClr val="404040"/>
                </a:solidFill>
                <a:effectLst/>
                <a:latin typeface="Inter"/>
              </a:rPr>
              <a:t>10:18-28</a:t>
            </a: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），却未弃金牛犊之罪（</a:t>
            </a:r>
            <a:r>
              <a:rPr lang="en-US" altLang="zh-CN" sz="1400" b="0" i="0" dirty="0">
                <a:solidFill>
                  <a:srgbClr val="404040"/>
                </a:solidFill>
                <a:effectLst/>
                <a:latin typeface="Inter"/>
              </a:rPr>
              <a:t>10:29</a:t>
            </a: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北国末期的混乱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11-17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暗利王朝终结，亚述入侵（</a:t>
            </a:r>
            <a:r>
              <a:rPr lang="en-US" altLang="zh-CN" sz="1400" b="0" i="0" dirty="0">
                <a:solidFill>
                  <a:srgbClr val="404040"/>
                </a:solidFill>
                <a:effectLst/>
                <a:latin typeface="Inter"/>
              </a:rPr>
              <a:t>17:1-6</a:t>
            </a: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神学总结：北国灭亡因拜偶像、行邪术（</a:t>
            </a:r>
            <a:r>
              <a:rPr lang="en-US" altLang="zh-CN" sz="1400" b="0" i="0" dirty="0">
                <a:solidFill>
                  <a:srgbClr val="404040"/>
                </a:solidFill>
                <a:effectLst/>
                <a:latin typeface="Inter"/>
              </a:rPr>
              <a:t>17:7-23</a:t>
            </a:r>
            <a:r>
              <a:rPr lang="zh-CN" altLang="en-US" sz="14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89AC961-6D63-9C47-834F-6D61E16C5DF3}"/>
              </a:ext>
            </a:extLst>
          </p:cNvPr>
          <p:cNvSpPr txBox="1">
            <a:spLocks/>
          </p:cNvSpPr>
          <p:nvPr/>
        </p:nvSpPr>
        <p:spPr>
          <a:xfrm>
            <a:off x="5786858" y="1683833"/>
            <a:ext cx="6081757" cy="49050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第二部分：南国犹大的挣扎与改革（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18-23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pPr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希西家的复兴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18-20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废邱坛、毁铜蛇（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18:4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），退亚述军（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19:35-37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患病得愈，巴比伦使节来访（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20:12-19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玛拿西的恶行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21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重建偶像，使犹大陷罪（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21:9-15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），成为灭亡的伏笔。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约西亚的改革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22-23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发现律法书（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22:8-13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），废除偶像，重守逾越节（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23:21-23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），但未能扭转神的审判（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23:26-27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742950" lvl="1" indent="-285750">
              <a:spcBef>
                <a:spcPts val="300"/>
              </a:spcBef>
            </a:pPr>
            <a:endParaRPr lang="zh-CN" altLang="en-US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第三部分：南国犹大的灭亡（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24-25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最后的君王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：约雅敬、约雅斤、西底家相继臣服巴比伦（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24:1-17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耶路撒冷的毁灭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25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圣殿被毁，民众被掳（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25:8-21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dirty="0">
                <a:solidFill>
                  <a:srgbClr val="404040"/>
                </a:solidFill>
                <a:latin typeface="Inter"/>
              </a:rPr>
              <a:t>尾声：约雅斤被释（</a:t>
            </a:r>
            <a:r>
              <a:rPr lang="en-US" altLang="zh-CN" dirty="0">
                <a:solidFill>
                  <a:srgbClr val="404040"/>
                </a:solidFill>
                <a:latin typeface="Inter"/>
              </a:rPr>
              <a:t>25:27-30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），保留大卫之约的希望。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CDA3C68-462E-AE84-738A-7ED3BE9545D9}"/>
              </a:ext>
            </a:extLst>
          </p:cNvPr>
          <p:cNvSpPr txBox="1"/>
          <p:nvPr/>
        </p:nvSpPr>
        <p:spPr>
          <a:xfrm>
            <a:off x="631278" y="1127800"/>
            <a:ext cx="8467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脉络框架：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列王纪下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南北国覆灭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为主线，可分为三个部分：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1808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E0AB0C-2DB4-C785-1953-0FA74FE22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406644"/>
            <a:ext cx="10364451" cy="660156"/>
          </a:xfrm>
        </p:spPr>
        <p:txBody>
          <a:bodyPr/>
          <a:lstStyle/>
          <a:p>
            <a:r>
              <a:rPr lang="zh-CN" altLang="en-US" dirty="0"/>
              <a:t>列王纪下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1BF234-BF93-40E8-B3F0-72F2F77DB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988741"/>
            <a:ext cx="10364452" cy="546261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zh-CN" altLang="en-US" b="1" dirty="0"/>
              <a:t>作者</a:t>
            </a:r>
            <a:r>
              <a:rPr lang="zh-CN" altLang="en-US" dirty="0"/>
              <a:t>：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可能是先知</a:t>
            </a:r>
            <a:r>
              <a:rPr lang="zh-CN" altLang="en-US" sz="2000" b="1" i="0" dirty="0">
                <a:solidFill>
                  <a:srgbClr val="404040"/>
                </a:solidFill>
                <a:effectLst/>
                <a:latin typeface="Inter"/>
              </a:rPr>
              <a:t>耶利米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或其门徒</a:t>
            </a:r>
            <a:endParaRPr lang="en-US" altLang="zh-CN" sz="20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r>
              <a:rPr lang="zh-CN" altLang="en-US" b="1" dirty="0">
                <a:solidFill>
                  <a:srgbClr val="404040"/>
                </a:solidFill>
                <a:latin typeface="Inter"/>
              </a:rPr>
              <a:t>成书年代</a:t>
            </a:r>
            <a:r>
              <a:rPr lang="zh-CN" altLang="en-US" dirty="0">
                <a:solidFill>
                  <a:srgbClr val="404040"/>
                </a:solidFill>
                <a:latin typeface="Inter"/>
              </a:rPr>
              <a:t>：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560-540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年（耶利米晚年或被掳巴比伦期间）</a:t>
            </a:r>
            <a:endParaRPr lang="en-US" altLang="zh-CN" sz="20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北国以色列的灭亡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722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年，亚述帝国攻陷撒玛利亚，北国灭亡（王下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17:5-6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南国犹大的衰亡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586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年，巴比伦王尼布甲尼撒摧毁耶路撒冷圣殿，犹大亡国（王下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25:8-21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重要事件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：以利沙的先知事工（王下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2-13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章）、耶户改革（王下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章）、希西家与约西亚的宗教复兴（王下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18-23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揭示审判的必然性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：即使短暂复兴（如约西亚改革），因累积的罪恶（王下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21:10-15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24:3-4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），审判终临。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肯定先知的权威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：以利沙等先知作为神言的传达者，显明神在历史中的主权（如王下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19:20-34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保留希望的火种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：末章提到犹大王约雅斤被释（王下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25:27-30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），暗示大卫家族未完全灭绝，指向未来的复兴。</a:t>
            </a:r>
          </a:p>
        </p:txBody>
      </p:sp>
    </p:spTree>
    <p:extLst>
      <p:ext uri="{BB962C8B-B14F-4D97-AF65-F5344CB8AC3E}">
        <p14:creationId xmlns:p14="http://schemas.microsoft.com/office/powerpoint/2010/main" val="1129371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A39BF-20A2-D990-08E8-B47CB7F92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709063-BA3B-552E-E95B-C4BF2845B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406644"/>
            <a:ext cx="10364451" cy="660156"/>
          </a:xfrm>
        </p:spPr>
        <p:txBody>
          <a:bodyPr/>
          <a:lstStyle/>
          <a:p>
            <a:r>
              <a:rPr lang="zh-CN" altLang="en-US" dirty="0"/>
              <a:t>列王纪下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5DF3B4-062C-3185-E6BC-A85737A89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988741"/>
            <a:ext cx="10364452" cy="5462615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神的公义与怜悯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：审判临到悖逆者，但始终存留余民（王下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19:30-31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25:27-30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先知的角色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：以利沙继承以利亚的使命，行神迹（如复活死人，王下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4:32-37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）、引导君王（如膏立耶户，王下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9:1-10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圣殿的兴衰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：从所罗门圣殿的荣耀到被毁（王下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25:9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），预示新约中“人手所造的殿”被基督的身体取代（约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2:19-21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君王的善恶对比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：恶王（如玛拿西，王下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21:1-18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）与善王（如希西家，王下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18:1-8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）的统治决定国家命运。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>
              <a:spcBef>
                <a:spcPts val="300"/>
              </a:spcBef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审判与盼望的张力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：圣殿被毁并非神的失败，而是洁净与重建的起点（参该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21:22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基督的预表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以利沙的复活神迹指向基督的救赎大能（路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7:11-17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约雅斤被释预表基督从死里复活，开启新约（太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1:11-12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余民神学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：被掳的“余数”成为神复兴计划的载体（赛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10:20-22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；罗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11:5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历史的镜鉴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：提醒信徒“不要自欺，神是轻慢不得的”（加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），顺服是蒙福的唯一道路。</a:t>
            </a:r>
          </a:p>
          <a:p>
            <a:pPr>
              <a:spcBef>
                <a:spcPts val="300"/>
              </a:spcBef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786839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A09DF-0929-25E1-15EB-09BD91F52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4237AF-A0E6-5810-191B-EF978E34A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99210"/>
            <a:ext cx="10364451" cy="667590"/>
          </a:xfrm>
        </p:spPr>
        <p:txBody>
          <a:bodyPr/>
          <a:lstStyle/>
          <a:p>
            <a:r>
              <a:rPr lang="zh-CN" altLang="en-US" dirty="0"/>
              <a:t>以斯拉记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032651-144E-059A-4B01-32EBBF633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112" y="1791628"/>
            <a:ext cx="5255941" cy="5391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800" dirty="0"/>
              <a:t>第一部分：所罗巴伯与圣殿重建（</a:t>
            </a:r>
            <a:r>
              <a:rPr lang="en-US" altLang="zh-CN" sz="1800" dirty="0"/>
              <a:t>1-6</a:t>
            </a:r>
            <a:r>
              <a:rPr lang="zh-CN" altLang="en-US" sz="1800" dirty="0"/>
              <a:t>章）</a:t>
            </a:r>
          </a:p>
          <a:p>
            <a:pPr marL="457200" indent="-457200">
              <a:buAutoNum type="arabicPeriod"/>
            </a:pPr>
            <a:r>
              <a:rPr lang="zh-CN" altLang="en-US" sz="1800" dirty="0"/>
              <a:t>居鲁士谕令与回归（</a:t>
            </a:r>
            <a:r>
              <a:rPr lang="en-US" altLang="zh-CN" sz="1800" dirty="0"/>
              <a:t>1</a:t>
            </a:r>
            <a:r>
              <a:rPr lang="zh-CN" altLang="en-US" sz="1800" dirty="0"/>
              <a:t>章）：第一批回归者携带圣殿器皿返程。</a:t>
            </a:r>
          </a:p>
          <a:p>
            <a:pPr marL="457200" indent="-457200">
              <a:buAutoNum type="arabicPeriod"/>
            </a:pPr>
            <a:r>
              <a:rPr lang="zh-CN" altLang="en-US" sz="1800" dirty="0"/>
              <a:t>重建的起步与阻挠（</a:t>
            </a:r>
            <a:r>
              <a:rPr lang="en-US" altLang="zh-CN" sz="1800" dirty="0"/>
              <a:t>2-4</a:t>
            </a:r>
            <a:r>
              <a:rPr lang="zh-CN" altLang="en-US" sz="1800" dirty="0"/>
              <a:t>章）：</a:t>
            </a:r>
          </a:p>
          <a:p>
            <a:pPr marL="457200" indent="-457200">
              <a:buAutoNum type="arabicPeriod"/>
            </a:pPr>
            <a:r>
              <a:rPr lang="zh-CN" altLang="en-US" sz="1800" dirty="0"/>
              <a:t>统计回归名单（</a:t>
            </a:r>
            <a:r>
              <a:rPr lang="en-US" altLang="zh-CN" sz="1800" dirty="0"/>
              <a:t>2</a:t>
            </a:r>
            <a:r>
              <a:rPr lang="zh-CN" altLang="en-US" sz="1800" dirty="0"/>
              <a:t>章），立圣殿根基（</a:t>
            </a:r>
            <a:r>
              <a:rPr lang="en-US" altLang="zh-CN" sz="1800" dirty="0"/>
              <a:t>3</a:t>
            </a:r>
            <a:r>
              <a:rPr lang="zh-CN" altLang="en-US" sz="1800" dirty="0"/>
              <a:t>章）。</a:t>
            </a:r>
          </a:p>
          <a:p>
            <a:pPr marL="457200" indent="-457200">
              <a:buAutoNum type="arabicPeriod"/>
            </a:pPr>
            <a:r>
              <a:rPr lang="zh-CN" altLang="en-US" sz="1800" dirty="0"/>
              <a:t>撒玛利亚人阻挠工程，波斯王下令停工（</a:t>
            </a:r>
            <a:r>
              <a:rPr lang="en-US" altLang="zh-CN" sz="1800" dirty="0"/>
              <a:t>4</a:t>
            </a:r>
            <a:r>
              <a:rPr lang="zh-CN" altLang="en-US" sz="1800" dirty="0"/>
              <a:t>章）。</a:t>
            </a:r>
          </a:p>
          <a:p>
            <a:pPr marL="457200" indent="-457200">
              <a:buAutoNum type="arabicPeriod"/>
            </a:pPr>
            <a:r>
              <a:rPr lang="zh-CN" altLang="en-US" sz="1800" dirty="0"/>
              <a:t>重启与完成（</a:t>
            </a:r>
            <a:r>
              <a:rPr lang="en-US" altLang="zh-CN" sz="1800" dirty="0"/>
              <a:t>5-6</a:t>
            </a:r>
            <a:r>
              <a:rPr lang="zh-CN" altLang="en-US" sz="1800" dirty="0"/>
              <a:t>章）：</a:t>
            </a:r>
          </a:p>
          <a:p>
            <a:pPr marL="457200" indent="-457200">
              <a:buAutoNum type="arabicPeriod"/>
            </a:pPr>
            <a:r>
              <a:rPr lang="zh-CN" altLang="en-US" sz="1800" dirty="0"/>
              <a:t>先知哈该、撒迦利亚激励复工（</a:t>
            </a:r>
            <a:r>
              <a:rPr lang="en-US" altLang="zh-CN" sz="1800" dirty="0"/>
              <a:t>5:1-2</a:t>
            </a:r>
            <a:r>
              <a:rPr lang="zh-CN" altLang="en-US" sz="1800" dirty="0"/>
              <a:t>）。</a:t>
            </a:r>
          </a:p>
          <a:p>
            <a:pPr marL="457200" indent="-457200">
              <a:buAutoNum type="arabicPeriod"/>
            </a:pPr>
            <a:r>
              <a:rPr lang="zh-CN" altLang="en-US" sz="1800" dirty="0"/>
              <a:t>大流士王确认居鲁士谕令，圣殿于公元前</a:t>
            </a:r>
            <a:r>
              <a:rPr lang="en-US" altLang="zh-CN" sz="1800" dirty="0"/>
              <a:t>516</a:t>
            </a:r>
            <a:r>
              <a:rPr lang="zh-CN" altLang="en-US" sz="1800" dirty="0"/>
              <a:t>年竣工（</a:t>
            </a:r>
            <a:r>
              <a:rPr lang="en-US" altLang="zh-CN" sz="1800" dirty="0"/>
              <a:t>6:15</a:t>
            </a:r>
            <a:r>
              <a:rPr lang="zh-CN" altLang="en-US" sz="1800" dirty="0"/>
              <a:t>）。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79C63AC-35D7-4F4B-FB18-12A004BBC1BE}"/>
              </a:ext>
            </a:extLst>
          </p:cNvPr>
          <p:cNvSpPr txBox="1">
            <a:spLocks/>
          </p:cNvSpPr>
          <p:nvPr/>
        </p:nvSpPr>
        <p:spPr>
          <a:xfrm>
            <a:off x="6490637" y="1791628"/>
            <a:ext cx="5032290" cy="53919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800" dirty="0"/>
              <a:t>第二部分：以斯拉与宗教改革（</a:t>
            </a:r>
            <a:r>
              <a:rPr lang="en-US" altLang="zh-CN" sz="1800" dirty="0"/>
              <a:t>7-10</a:t>
            </a:r>
            <a:r>
              <a:rPr lang="zh-CN" altLang="en-US" sz="1800" dirty="0"/>
              <a:t>章）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以斯拉的使命（</a:t>
            </a:r>
            <a:r>
              <a:rPr lang="en-US" altLang="zh-CN" sz="1800" dirty="0"/>
              <a:t>7-8</a:t>
            </a:r>
            <a:r>
              <a:rPr lang="zh-CN" altLang="en-US" sz="1800" dirty="0"/>
              <a:t>章）：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亚达薛西王授权以斯拉回归（</a:t>
            </a:r>
            <a:r>
              <a:rPr lang="en-US" altLang="zh-CN" sz="1800" dirty="0"/>
              <a:t>7:11-26</a:t>
            </a:r>
            <a:r>
              <a:rPr lang="zh-CN" altLang="en-US" sz="1800" dirty="0"/>
              <a:t>），携带金银与律法书。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回归队伍名单与平安抵达（</a:t>
            </a:r>
            <a:r>
              <a:rPr lang="en-US" altLang="zh-CN" sz="1800" dirty="0"/>
              <a:t>8</a:t>
            </a:r>
            <a:r>
              <a:rPr lang="zh-CN" altLang="en-US" sz="1800" dirty="0"/>
              <a:t>章）。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改革危机与行动（</a:t>
            </a:r>
            <a:r>
              <a:rPr lang="en-US" altLang="zh-CN" sz="1800" dirty="0"/>
              <a:t>9-10</a:t>
            </a:r>
            <a:r>
              <a:rPr lang="zh-CN" altLang="en-US" sz="1800" dirty="0"/>
              <a:t>章）：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以斯拉为通婚问题痛悔祷告（</a:t>
            </a:r>
            <a:r>
              <a:rPr lang="en-US" altLang="zh-CN" sz="1800" dirty="0"/>
              <a:t>9</a:t>
            </a:r>
            <a:r>
              <a:rPr lang="zh-CN" altLang="en-US" sz="1800" dirty="0"/>
              <a:t>章）。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民众认罪，与外族妻子离异（</a:t>
            </a:r>
            <a:r>
              <a:rPr lang="en-US" altLang="zh-CN" sz="1800" dirty="0"/>
              <a:t>10</a:t>
            </a:r>
            <a:r>
              <a:rPr lang="zh-CN" altLang="en-US" sz="1800" dirty="0"/>
              <a:t>章），恢复群体圣洁。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4A5FF3C-F94F-CC35-03DA-BAB090D7B0A5}"/>
              </a:ext>
            </a:extLst>
          </p:cNvPr>
          <p:cNvSpPr txBox="1"/>
          <p:nvPr/>
        </p:nvSpPr>
        <p:spPr>
          <a:xfrm>
            <a:off x="973872" y="1300976"/>
            <a:ext cx="1036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脉络框架：</a:t>
            </a:r>
            <a:r>
              <a:rPr lang="en-US" altLang="zh-CN" dirty="0"/>
              <a:t>《</a:t>
            </a:r>
            <a:r>
              <a:rPr lang="zh-CN" altLang="en-US" dirty="0"/>
              <a:t>以斯拉记</a:t>
            </a:r>
            <a:r>
              <a:rPr lang="en-US" altLang="zh-CN" dirty="0"/>
              <a:t>》</a:t>
            </a:r>
            <a:r>
              <a:rPr lang="zh-CN" altLang="en-US" dirty="0"/>
              <a:t>以两次回归事件为主线，分为两部分：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021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AC42E4-6890-9700-04E8-E4BD89F51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-221541"/>
            <a:ext cx="10364451" cy="1596177"/>
          </a:xfrm>
        </p:spPr>
        <p:txBody>
          <a:bodyPr/>
          <a:lstStyle/>
          <a:p>
            <a:r>
              <a:rPr lang="zh-CN" altLang="en-US" dirty="0"/>
              <a:t>创世纪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710EBE-426E-5FDA-A48B-28294166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92" y="991776"/>
            <a:ext cx="11136976" cy="5252907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/>
              <a:t>作者</a:t>
            </a:r>
            <a:r>
              <a:rPr lang="zh-CN" altLang="en-US" dirty="0"/>
              <a:t>：摩西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成书时间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1446-1406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年（摩西晚年，以色列人出埃及后）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写作背景：</a:t>
            </a:r>
            <a:r>
              <a:rPr lang="en-US" altLang="zh-CN" i="0" dirty="0">
                <a:solidFill>
                  <a:srgbClr val="404040"/>
                </a:solidFill>
                <a:effectLst/>
                <a:latin typeface="Inter"/>
              </a:rPr>
              <a:t>1. 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Inter"/>
              </a:rPr>
              <a:t>历史背景：以色列民族在埃及为奴、出埃及、旷野漂流，以及后来建立王国、经历分裂和亡国的历史，促使他们追问“我们是谁？神与我们有何关系？”；</a:t>
            </a:r>
            <a:r>
              <a:rPr lang="en-US" altLang="zh-CN" i="0" dirty="0">
                <a:solidFill>
                  <a:srgbClr val="404040"/>
                </a:solidFill>
                <a:effectLst/>
                <a:latin typeface="Inter"/>
              </a:rPr>
              <a:t>2. 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Inter"/>
              </a:rPr>
              <a:t>神学背景：对抗周边多神崇拜（如迦南的巴力信仰、美索不达米亚神话），确立一神论和立约之民的身份；</a:t>
            </a:r>
            <a:r>
              <a:rPr lang="en-US" altLang="zh-CN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Inter"/>
              </a:rPr>
              <a:t>被掳归回后的编修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：巴比伦之囚（公元前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586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年）后，以色列人需要重建信仰认同，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创世记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的最终编订可能在此时期完成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写作目的：</a:t>
            </a:r>
            <a:br>
              <a:rPr lang="en-US" altLang="zh-CN" b="1" dirty="0">
                <a:solidFill>
                  <a:srgbClr val="404040"/>
                </a:solidFill>
                <a:latin typeface="Inter"/>
              </a:rPr>
            </a:br>
            <a:r>
              <a:rPr lang="en-US" altLang="zh-CN" dirty="0">
                <a:solidFill>
                  <a:srgbClr val="404040"/>
                </a:solidFill>
                <a:latin typeface="Inter"/>
              </a:rPr>
              <a:t>1. 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Inter"/>
              </a:rPr>
              <a:t>神学目的：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2000" i="0" dirty="0">
                <a:solidFill>
                  <a:srgbClr val="404040"/>
                </a:solidFill>
                <a:effectLst/>
                <a:latin typeface="Inter"/>
              </a:rPr>
              <a:t>宣告独一真神对宇宙的主权，否定多神论（创</a:t>
            </a:r>
            <a:r>
              <a:rPr lang="en-US" altLang="zh-CN" sz="2000" i="0" dirty="0">
                <a:solidFill>
                  <a:srgbClr val="404040"/>
                </a:solidFill>
                <a:effectLst/>
                <a:latin typeface="Inter"/>
              </a:rPr>
              <a:t>1-2</a:t>
            </a:r>
            <a:r>
              <a:rPr lang="zh-CN" altLang="en-US" sz="200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2000" i="0" dirty="0">
                <a:solidFill>
                  <a:srgbClr val="404040"/>
                </a:solidFill>
                <a:effectLst/>
                <a:latin typeface="Inter"/>
              </a:rPr>
              <a:t>解释人类罪恶与苦难的根源（创</a:t>
            </a:r>
            <a:r>
              <a:rPr lang="en-US" altLang="zh-CN" sz="2000" i="0" dirty="0">
                <a:solidFill>
                  <a:srgbClr val="404040"/>
                </a:solidFill>
                <a:effectLst/>
                <a:latin typeface="Inter"/>
              </a:rPr>
              <a:t>3-11</a:t>
            </a:r>
            <a:r>
              <a:rPr lang="zh-CN" altLang="en-US" sz="200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2000" i="0" dirty="0">
                <a:solidFill>
                  <a:srgbClr val="404040"/>
                </a:solidFill>
                <a:effectLst/>
                <a:latin typeface="Inter"/>
              </a:rPr>
              <a:t>确立以色列作为“应许之民”的合法性，通过亚伯拉罕之约（创</a:t>
            </a:r>
            <a:r>
              <a:rPr lang="en-US" altLang="zh-CN" sz="2000" i="0" dirty="0">
                <a:solidFill>
                  <a:srgbClr val="404040"/>
                </a:solidFill>
                <a:effectLst/>
                <a:latin typeface="Inter"/>
              </a:rPr>
              <a:t>12:1-3</a:t>
            </a:r>
            <a:r>
              <a:rPr lang="zh-CN" altLang="en-US" sz="2000" i="0" dirty="0">
                <a:solidFill>
                  <a:srgbClr val="404040"/>
                </a:solidFill>
                <a:effectLst/>
                <a:latin typeface="Inter"/>
              </a:rPr>
              <a:t>）、雅各（以色列）的十二支派，指向神的救赎计划。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zh-CN" altLang="en-US" i="0" dirty="0">
                <a:solidFill>
                  <a:srgbClr val="404040"/>
                </a:solidFill>
                <a:effectLst/>
                <a:latin typeface="Inter"/>
              </a:rPr>
              <a:t>     </a:t>
            </a:r>
            <a:r>
              <a:rPr lang="en-US" altLang="zh-CN" i="0" dirty="0">
                <a:solidFill>
                  <a:srgbClr val="404040"/>
                </a:solidFill>
                <a:effectLst/>
                <a:latin typeface="Inter"/>
              </a:rPr>
              <a:t>2. 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Inter"/>
              </a:rPr>
              <a:t>民族目的：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在被掳与外邦压迫中，重申神对土地、后裔和祝福的应许（创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15:18-21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17:1-8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zh-CN" altLang="en-US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zh-CN" altLang="en-US" b="1" i="0" dirty="0">
              <a:solidFill>
                <a:srgbClr val="40404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0533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4839FC-34B9-9A20-2D79-B755D8738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99210"/>
            <a:ext cx="10364451" cy="667590"/>
          </a:xfrm>
        </p:spPr>
        <p:txBody>
          <a:bodyPr/>
          <a:lstStyle/>
          <a:p>
            <a:r>
              <a:rPr lang="zh-CN" altLang="en-US" dirty="0"/>
              <a:t>以斯拉记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8D413E-7AD2-0779-AF2A-F530D38D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861287" cy="5391989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zh-CN" altLang="en-US" dirty="0"/>
              <a:t>作者：以斯拉</a:t>
            </a:r>
            <a:endParaRPr lang="en-US" altLang="zh-CN" dirty="0"/>
          </a:p>
          <a:p>
            <a:pPr marL="457200" indent="-457200">
              <a:buAutoNum type="arabicPeriod"/>
            </a:pPr>
            <a:r>
              <a:rPr lang="zh-CN" altLang="en-US" dirty="0"/>
              <a:t>成书年代：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450-430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年（以斯拉回归耶路撒冷后）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 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波斯帝国政策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：波斯王居鲁士（公元前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539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年）允许被掳的犹太人回归故土，重建圣殿（拉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1:1-4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回归与重建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1143000" lvl="2" indent="-22860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第一波回归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538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年）：所罗巴伯带领重建圣殿（拉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1143000" lvl="2" indent="-22860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第二波回归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458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年）：以斯拉回归，推行宗教改革（拉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社会挑战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：与外族通婚导致信仰混杂、圣殿礼仪中断、经济困顿。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见证神的信实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：应验先知预言（耶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29:10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），促成子民回归与圣殿重建。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恢复圣约关系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：以律法为核心，重塑群体对神的忠诚（拉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维护群体纯洁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：禁止与外族通婚（拉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章），防止信仰妥协。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民族目的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巩固回归群体的凝聚力，对抗同化压力。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通过历史叙事，确立第二圣殿时期的宗教与政治合法性。</a:t>
            </a: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920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0C470-F694-E386-A4D9-15E887BF2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2F91D3-3CC1-D627-A16D-0FC8C139C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99210"/>
            <a:ext cx="10364451" cy="667590"/>
          </a:xfrm>
        </p:spPr>
        <p:txBody>
          <a:bodyPr/>
          <a:lstStyle/>
          <a:p>
            <a:r>
              <a:rPr lang="zh-CN" altLang="en-US" dirty="0"/>
              <a:t>以斯拉记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64805E-E0B6-01B8-3E35-4D4E298B4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861287" cy="5391989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重建与复兴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：从圣殿到信仰生活的重建，象征神同在的恢复。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神的护理与主权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：波斯王的支持（如居鲁士、大流士）显明神掌管万国（拉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6:22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律法的中心地位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：以斯拉作为“敏捷的文士”（拉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7:6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），以律法教导和管理群体。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分离与圣洁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：与外族割席，确保信仰传承的纯粹性。</a:t>
            </a:r>
          </a:p>
          <a:p>
            <a:pPr marL="457200" indent="-457200">
              <a:buAutoNum type="arabicPeriod"/>
            </a:pPr>
            <a:endParaRPr lang="en-US" altLang="zh-CN" dirty="0"/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7.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圣殿的象征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：第二圣殿的建立预表基督道成肉身（约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2:19-21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），成为神与人同在的终极实现。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律法的预工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：以斯拉的教导为法利赛传统和耶稣时代的犹太教奠定基础，同时凸显基督“成全律法”的超越性（太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5:17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群体的呼召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：信徒作为“圣洁的国度”（彼前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），需在世俗中持守分别为圣的生活。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神的信实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：从被掳到归回，显明神的应许永不落空（拉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；林后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1:20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2716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643B3-2DBA-82D5-2401-FD6757804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F7B267-5FA9-94CC-6AFA-6D28D8895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97367"/>
            <a:ext cx="10364451" cy="825189"/>
          </a:xfrm>
        </p:spPr>
        <p:txBody>
          <a:bodyPr/>
          <a:lstStyle/>
          <a:p>
            <a:r>
              <a:rPr lang="zh-CN" altLang="en-US" dirty="0"/>
              <a:t>尼西米记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AF4BC5-F77B-5F72-8CD9-D19D1182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814" y="1811854"/>
            <a:ext cx="4215786" cy="5315414"/>
          </a:xfrm>
        </p:spPr>
        <p:txBody>
          <a:bodyPr>
            <a:normAutofit fontScale="70000" lnSpcReduction="20000"/>
          </a:bodyPr>
          <a:lstStyle/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第一部分：城墙重建（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1-7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尼希米的蒙召与回归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1-2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听闻耶路撒冷荒凉，禁食祷告（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1:4-11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获亚达薛西王授权，返程勘察城墙（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2:1-16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重建工程与抵抗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分工修建各段城墙（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应对外敌威胁：嘲笑（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4:1-3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）、攻击（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4:7-23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）、诡计（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6:1-14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解决内部经济压迫（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竣工与防卫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章）：安置人口，设立城门守卫。</a:t>
            </a: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第二部分：信仰复兴（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8-10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以斯拉宣读律法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全民聚集听律法书，痛哭后欢庆住棚节（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8:13-18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认罪与立约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追溯救赎史，承认列祖之罪（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签署誓约，承诺遵守律法（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C5222DF0-FA84-2637-203E-81C720E9215C}"/>
              </a:ext>
            </a:extLst>
          </p:cNvPr>
          <p:cNvSpPr txBox="1">
            <a:spLocks/>
          </p:cNvSpPr>
          <p:nvPr/>
        </p:nvSpPr>
        <p:spPr>
          <a:xfrm>
            <a:off x="6366722" y="1811854"/>
            <a:ext cx="4215786" cy="53154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第三部分：改革与整顿（</a:t>
            </a:r>
            <a:r>
              <a:rPr lang="en-US" altLang="zh-CN" sz="1400" b="1" dirty="0">
                <a:solidFill>
                  <a:srgbClr val="404040"/>
                </a:solidFill>
                <a:latin typeface="Inter"/>
              </a:rPr>
              <a:t>11-13</a:t>
            </a: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章）</a:t>
            </a:r>
          </a:p>
          <a:p>
            <a:pPr>
              <a:spcAft>
                <a:spcPts val="300"/>
              </a:spcAft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人口安置与祭司名单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11-12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迁入耶路撒冷居民，确保圣城活力（</a:t>
            </a:r>
            <a:r>
              <a:rPr lang="en-US" altLang="zh-CN" sz="1300" dirty="0">
                <a:solidFill>
                  <a:srgbClr val="404040"/>
                </a:solidFill>
                <a:latin typeface="Inter"/>
              </a:rPr>
              <a:t>11:1-2</a:t>
            </a: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记录祭司与利未人家谱（</a:t>
            </a:r>
            <a:r>
              <a:rPr lang="en-US" altLang="zh-CN" sz="1300" dirty="0">
                <a:solidFill>
                  <a:srgbClr val="404040"/>
                </a:solidFill>
                <a:latin typeface="Inter"/>
              </a:rPr>
              <a:t>12:1-26</a:t>
            </a: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城墙奉献礼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12:27-47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）：盛大游行与感恩敬拜。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sz="1400" b="1" dirty="0">
                <a:solidFill>
                  <a:srgbClr val="404040"/>
                </a:solidFill>
                <a:latin typeface="Inter"/>
              </a:rPr>
              <a:t>尼希米的二次改革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（</a:t>
            </a:r>
            <a:r>
              <a:rPr lang="en-US" altLang="zh-CN" sz="1400" dirty="0">
                <a:solidFill>
                  <a:srgbClr val="404040"/>
                </a:solidFill>
                <a:latin typeface="Inter"/>
              </a:rPr>
              <a:t>13</a:t>
            </a:r>
            <a:r>
              <a:rPr lang="zh-CN" altLang="en-US" sz="1400" dirty="0">
                <a:solidFill>
                  <a:srgbClr val="404040"/>
                </a:solidFill>
                <a:latin typeface="Inter"/>
              </a:rPr>
              <a:t>章）：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驱逐与外族通婚者（</a:t>
            </a:r>
            <a:r>
              <a:rPr lang="en-US" altLang="zh-CN" sz="1300" dirty="0">
                <a:solidFill>
                  <a:srgbClr val="404040"/>
                </a:solidFill>
                <a:latin typeface="Inter"/>
              </a:rPr>
              <a:t>13:23-28</a:t>
            </a: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洁净圣殿（</a:t>
            </a:r>
            <a:r>
              <a:rPr lang="en-US" altLang="zh-CN" sz="1300" dirty="0">
                <a:solidFill>
                  <a:srgbClr val="404040"/>
                </a:solidFill>
                <a:latin typeface="Inter"/>
              </a:rPr>
              <a:t>13:4-9</a:t>
            </a: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）、恢复什一奉献（</a:t>
            </a:r>
            <a:r>
              <a:rPr lang="en-US" altLang="zh-CN" sz="1300" dirty="0">
                <a:solidFill>
                  <a:srgbClr val="404040"/>
                </a:solidFill>
                <a:latin typeface="Inter"/>
              </a:rPr>
              <a:t>13:10-14</a:t>
            </a: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）、严守安息日（</a:t>
            </a:r>
            <a:r>
              <a:rPr lang="en-US" altLang="zh-CN" sz="1300" dirty="0">
                <a:solidFill>
                  <a:srgbClr val="404040"/>
                </a:solidFill>
                <a:latin typeface="Inter"/>
              </a:rPr>
              <a:t>13:15-22</a:t>
            </a:r>
            <a:r>
              <a:rPr lang="zh-CN" altLang="en-US" sz="1300" dirty="0">
                <a:solidFill>
                  <a:srgbClr val="404040"/>
                </a:solidFill>
                <a:latin typeface="Inter"/>
              </a:rPr>
              <a:t>）。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B40FD1E-6950-6810-E46B-F3EDCC91F735}"/>
              </a:ext>
            </a:extLst>
          </p:cNvPr>
          <p:cNvSpPr txBox="1"/>
          <p:nvPr/>
        </p:nvSpPr>
        <p:spPr>
          <a:xfrm>
            <a:off x="965814" y="1248937"/>
            <a:ext cx="8958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脉络框架：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尼希米记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城墙重建与宗教改革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为主线，分为三大部分：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3823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39E810-CA50-9FA5-3991-DD77B666F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97367"/>
            <a:ext cx="10364451" cy="825189"/>
          </a:xfrm>
        </p:spPr>
        <p:txBody>
          <a:bodyPr/>
          <a:lstStyle/>
          <a:p>
            <a:r>
              <a:rPr lang="zh-CN" altLang="en-US" dirty="0"/>
              <a:t>尼西米记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3DDB65-F5B3-B463-FE0A-9F4FE1A56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122557"/>
            <a:ext cx="10364452" cy="5315414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zh-CN" altLang="en-US" dirty="0"/>
              <a:t>作者：尼西米</a:t>
            </a:r>
            <a:endParaRPr lang="en-US" altLang="zh-CN" dirty="0"/>
          </a:p>
          <a:p>
            <a:pPr marL="457200" indent="-457200">
              <a:buAutoNum type="arabicPeriod"/>
            </a:pPr>
            <a:r>
              <a:rPr lang="zh-CN" altLang="en-US" dirty="0"/>
              <a:t>成书年代：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430-400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年（尼希米完成第二次耶路撒冷之行后）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历史背景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波斯帝国统治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：亚达薛西一世（公元前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465-424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年）允许尼希米返回耶路撒冷，担任犹大省长（尼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耶路撒冷的危机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：城墙被毁（尼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）、外敌威胁（参巴拉、多比雅等反对者，尼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4:7-8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）、经济压迫（尼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5:1-5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宗教与社会问题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：与外族通婚（尼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13:23-27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）、祭司腐败（尼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13:4-9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）、安息日被忽视（尼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13:15-22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延续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以斯拉记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的“圣洁群体”主题，强调通过遵守律法重建身份。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回应先知哈该、撒迦利亚的呼召，将信仰实践与公共生活结合。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见证神的护理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：神感动波斯王支持重建，显明祂掌管历史（尼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恢复群体合一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：通过重建城墙与宗教改革，强化犹太人的身份认同。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实践社会公义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：谴责高利贷与压迫（尼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章），呼吁信仰与生活的统一。</a:t>
            </a:r>
          </a:p>
        </p:txBody>
      </p:sp>
    </p:spTree>
    <p:extLst>
      <p:ext uri="{BB962C8B-B14F-4D97-AF65-F5344CB8AC3E}">
        <p14:creationId xmlns:p14="http://schemas.microsoft.com/office/powerpoint/2010/main" val="2882387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34FE1-3BCA-01C5-6518-75B94D75E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CA610E-9917-E099-2E92-4C1FFC303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97367"/>
            <a:ext cx="10364451" cy="825189"/>
          </a:xfrm>
        </p:spPr>
        <p:txBody>
          <a:bodyPr/>
          <a:lstStyle/>
          <a:p>
            <a:r>
              <a:rPr lang="zh-CN" altLang="en-US" dirty="0"/>
              <a:t>尼西米记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9CED9A-28BD-E8EB-32C1-52092C544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122557"/>
            <a:ext cx="10364452" cy="5315414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领导力与行动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：尼希米作为“行动派领袖”，兼具祷告（尼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1:4-11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）与策略（尼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2:11-18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群体协作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：各阶层（祭司、工匠、平民）共同参与重建（尼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对抗与坚韧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：面对外敌讥讽（尼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4:1-3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）、阴谋（尼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6:1-14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），以信心与智慧应对。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律法与复兴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：通过宣读律法（尼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章）、守节期（尼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8:13-18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）、签署誓约（尼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章），重建信仰生活。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祷告与行动的平衡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：尼希米“一手做工，一手拿兵器”（尼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4:17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），为信徒提供侍奉的典范。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群体的呼召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：城墙不仅是物理防御，更是“属灵界限”的象征，提醒信徒抵挡世俗侵蚀（林后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6:14-18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基督的预像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尼希米作为“重建者”，预表基督修复人与神的关系（弗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2:14-16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律法的宣读指向基督“道成肉身”的终极启示（约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公义的社会实践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：信仰需落实为对弱势的关怀（雅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2:14-17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38281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D1E74-DE16-8DEB-4904-C74D142FB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5EC27A-9F9B-3FF1-F286-606ED11DD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72469"/>
            <a:ext cx="10364451" cy="734498"/>
          </a:xfrm>
        </p:spPr>
        <p:txBody>
          <a:bodyPr/>
          <a:lstStyle/>
          <a:p>
            <a:r>
              <a:rPr lang="zh-CN" altLang="en-US" dirty="0"/>
              <a:t>路加福音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12BEF4-25F4-DF06-A188-1B31F1B4F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333320"/>
            <a:ext cx="5301172" cy="525817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序言：历史与使命的宣告（</a:t>
            </a:r>
            <a:r>
              <a:rPr lang="en-US" altLang="zh-CN" sz="1200" b="1" i="0" dirty="0">
                <a:solidFill>
                  <a:srgbClr val="404040"/>
                </a:solidFill>
                <a:effectLst/>
                <a:latin typeface="Inter"/>
              </a:rPr>
              <a:t>1:1-4</a:t>
            </a: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路加自述写作方法：详细考察、按次叙述（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1:3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zh-CN" altLang="en-US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第一部分：婴孩与预备期（</a:t>
            </a:r>
            <a:r>
              <a:rPr lang="en-US" altLang="zh-CN" sz="1200" b="1" i="0" dirty="0">
                <a:solidFill>
                  <a:srgbClr val="404040"/>
                </a:solidFill>
                <a:effectLst/>
                <a:latin typeface="Inter"/>
              </a:rPr>
              <a:t>1:5-2:52</a:t>
            </a: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施洗约翰与耶稣的诞生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天使向撒迦利亚（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1:5-25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）和马利亚（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1:26-38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）报信。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马利亚的尊主颂（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1:46-55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）、耶稣降生与牧羊人朝拜（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2:1-20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童年耶稣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：圣殿中与教师对谈（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2:41-52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第二部分：加利利事工（</a:t>
            </a:r>
            <a:r>
              <a:rPr lang="en-US" altLang="zh-CN" sz="1200" b="1" i="0" dirty="0">
                <a:solidFill>
                  <a:srgbClr val="404040"/>
                </a:solidFill>
                <a:effectLst/>
                <a:latin typeface="Inter"/>
              </a:rPr>
              <a:t>3:1-9:50</a:t>
            </a: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预备与呼召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施洗约翰传道（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3:1-20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），耶稣受洗与家谱（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3:21-38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受试探（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4:1-13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），拿撒勒会堂宣告使命（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4:16-30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200" b="1" i="0" dirty="0">
                <a:solidFill>
                  <a:srgbClr val="404040"/>
                </a:solidFill>
                <a:effectLst/>
                <a:latin typeface="Inter"/>
              </a:rPr>
              <a:t>神迹与教导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医病赶鬼（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4:31-44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）、呼召门徒（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5:1-11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登山宝训的“平原讲道”（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6:17-49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）、独特比喻（好撒玛利亚人，</a:t>
            </a:r>
            <a:r>
              <a:rPr lang="en-US" altLang="zh-CN" sz="1200" b="0" i="0" dirty="0">
                <a:solidFill>
                  <a:srgbClr val="404040"/>
                </a:solidFill>
                <a:effectLst/>
                <a:latin typeface="Inter"/>
              </a:rPr>
              <a:t>10:25-37</a:t>
            </a:r>
            <a:r>
              <a:rPr lang="zh-CN" altLang="en-US" sz="12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buNone/>
            </a:pPr>
            <a:endParaRPr lang="zh-CN" altLang="en-US" sz="1200" b="0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9A487815-D209-C547-EACC-C3897164EE66}"/>
              </a:ext>
            </a:extLst>
          </p:cNvPr>
          <p:cNvSpPr txBox="1">
            <a:spLocks/>
          </p:cNvSpPr>
          <p:nvPr/>
        </p:nvSpPr>
        <p:spPr>
          <a:xfrm>
            <a:off x="6594089" y="1262914"/>
            <a:ext cx="5423834" cy="52581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第三部分：前往耶路撒冷的旅程（</a:t>
            </a:r>
            <a:r>
              <a:rPr lang="en-US" altLang="zh-CN" sz="1200" b="1" dirty="0">
                <a:solidFill>
                  <a:srgbClr val="404040"/>
                </a:solidFill>
                <a:latin typeface="Inter"/>
              </a:rPr>
              <a:t>9:51-19:27</a:t>
            </a: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）</a:t>
            </a:r>
          </a:p>
          <a:p>
            <a:pPr>
              <a:spcAft>
                <a:spcPts val="300"/>
              </a:spcAft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门徒训练与天国的教导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差遣七十人（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10:1-24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）、马大与马利亚（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10:38-42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迷失的羊、失钱、浪子的比喻（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15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章）、财主与拉撒路（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16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章）。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教导祷告（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11:1-13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）、法利赛人的虚伪（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11:37-54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救恩的紧迫性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</a:t>
            </a:r>
          </a:p>
          <a:p>
            <a:pPr marL="742950" lvl="1" indent="-285750">
              <a:spcBef>
                <a:spcPts val="300"/>
              </a:spcBef>
            </a:pP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医治十麻风病人（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17:11-19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）、税吏撒该的悔改（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19:1-10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  <a:endParaRPr lang="en-US" altLang="zh-CN" sz="1200" dirty="0">
              <a:solidFill>
                <a:srgbClr val="404040"/>
              </a:solidFill>
              <a:latin typeface="Inter"/>
            </a:endParaRPr>
          </a:p>
          <a:p>
            <a:pPr marL="742950" lvl="1" indent="-285750">
              <a:spcBef>
                <a:spcPts val="300"/>
              </a:spcBef>
            </a:pPr>
            <a:endParaRPr lang="zh-CN" altLang="en-US" sz="1200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第四部分：耶路撒冷事工（</a:t>
            </a:r>
            <a:r>
              <a:rPr lang="en-US" altLang="zh-CN" sz="1200" b="1" dirty="0">
                <a:solidFill>
                  <a:srgbClr val="404040"/>
                </a:solidFill>
                <a:latin typeface="Inter"/>
              </a:rPr>
              <a:t>19:28-21:38</a:t>
            </a: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）</a:t>
            </a:r>
          </a:p>
          <a:p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荣入圣城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：骑驴进耶路撒冷（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19:28-40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圣殿冲突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：洁净圣殿（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19:45-48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）、与宗教领袖辩论（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20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章）。</a:t>
            </a:r>
          </a:p>
          <a:p>
            <a:pPr>
              <a:spcBef>
                <a:spcPts val="300"/>
              </a:spcBef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末世讲论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：预言圣殿被毁与末日征兆（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21:5-36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  <a:endParaRPr lang="en-US" altLang="zh-CN" sz="1200" dirty="0">
              <a:solidFill>
                <a:srgbClr val="404040"/>
              </a:solidFill>
              <a:latin typeface="Inter"/>
            </a:endParaRPr>
          </a:p>
          <a:p>
            <a:pPr>
              <a:spcBef>
                <a:spcPts val="300"/>
              </a:spcBef>
            </a:pPr>
            <a:endParaRPr lang="zh-CN" altLang="en-US" sz="1200" dirty="0">
              <a:solidFill>
                <a:srgbClr val="404040"/>
              </a:solidFill>
              <a:latin typeface="Inter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第五部分：受难与复活（</a:t>
            </a:r>
            <a:r>
              <a:rPr lang="en-US" altLang="zh-CN" sz="1200" b="1" dirty="0">
                <a:solidFill>
                  <a:srgbClr val="404040"/>
                </a:solidFill>
                <a:latin typeface="Inter"/>
              </a:rPr>
              <a:t>22:1-24:53</a:t>
            </a: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）</a:t>
            </a:r>
          </a:p>
          <a:p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最后的晚餐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：设立圣餐（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22:14-20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受难叙事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：客西马尼园祷告（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22:39-46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）、彼得不认主（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22:54-62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）、十字架上的救赎（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23:26-49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sz="1200" b="1" dirty="0">
                <a:solidFill>
                  <a:srgbClr val="404040"/>
                </a:solidFill>
                <a:latin typeface="Inter"/>
              </a:rPr>
              <a:t>复活显现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：以马忤斯路上的门徒（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24:13-35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）、向十一使徒显现（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24:36-49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）、升天（</a:t>
            </a:r>
            <a:r>
              <a:rPr lang="en-US" altLang="zh-CN" sz="1200" dirty="0">
                <a:solidFill>
                  <a:srgbClr val="404040"/>
                </a:solidFill>
                <a:latin typeface="Inter"/>
              </a:rPr>
              <a:t>24:50-53</a:t>
            </a:r>
            <a:r>
              <a:rPr lang="zh-CN" altLang="en-US" sz="1200" dirty="0">
                <a:solidFill>
                  <a:srgbClr val="404040"/>
                </a:solidFill>
                <a:latin typeface="Inter"/>
              </a:rPr>
              <a:t>）。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97CB419-2530-69B0-5B6D-76F4F715627A}"/>
              </a:ext>
            </a:extLst>
          </p:cNvPr>
          <p:cNvSpPr txBox="1"/>
          <p:nvPr/>
        </p:nvSpPr>
        <p:spPr>
          <a:xfrm>
            <a:off x="913774" y="843997"/>
            <a:ext cx="68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脉络框架：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路加福音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以</a:t>
            </a: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地理与救赎进程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为线索，分为六大段落：</a:t>
            </a:r>
          </a:p>
          <a:p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72264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F06850-F9C2-086D-64A9-F599EA5DB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32664"/>
            <a:ext cx="10364451" cy="734498"/>
          </a:xfrm>
        </p:spPr>
        <p:txBody>
          <a:bodyPr/>
          <a:lstStyle/>
          <a:p>
            <a:r>
              <a:rPr lang="zh-CN" altLang="en-US" dirty="0"/>
              <a:t>路加福音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94CCB6-7AAB-EE6C-BCF3-1665DF981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167162"/>
            <a:ext cx="10364452" cy="525817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zh-CN" altLang="en-US" dirty="0"/>
              <a:t>作者：路加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（保罗的同伴，西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），他是一位受过教育的希腊裔医生，也是唯一明确提及的外邦人新约作者（参西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4:10-14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r>
              <a:rPr lang="zh-CN" altLang="en-US" dirty="0"/>
              <a:t>成书年代：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60-65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年（保罗仍在罗马被囚期间）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读者对象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明确提及献给“提阿非罗大人”（路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），可能是一位罗马官员或赞助人，代表外邦读者群体。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目标受众为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外邦基督徒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，强调耶稣是“万民的救主”（路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2:32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社会与宗教背景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早期教会面临犹太传统与外邦文化的张力，需澄清耶稣的救恩是否涵盖外邦人。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路加特别关注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边缘群体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（穷人、妇女、罪人、撒玛利亚人），反映教会向普世扩展的使命。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回应希腊化世界对“救赎”的哲学追问，将耶稣塑造为历史中真实存在的救主。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强调圣灵的工作与祷告生活（路加福音提及祷告次数远超其他福音书）。</a:t>
            </a:r>
          </a:p>
          <a:p>
            <a:pPr marL="457200" indent="-4572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8168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B9983-9E27-7ED6-9383-37044E711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424C23-3A46-8526-2B72-37398E1B6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32664"/>
            <a:ext cx="10364451" cy="734498"/>
          </a:xfrm>
        </p:spPr>
        <p:txBody>
          <a:bodyPr/>
          <a:lstStyle/>
          <a:p>
            <a:r>
              <a:rPr lang="zh-CN" altLang="en-US" dirty="0"/>
              <a:t>路加福音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68F837-5350-2EAB-E9D9-BDA7B29C4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167162"/>
            <a:ext cx="10364452" cy="5258173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作者自述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</a:b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“使你知道所学之道都是确实的”（路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），旨在为外邦信徒提供一份可靠、有序的耶稣生平记录。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2000" b="1" i="0" dirty="0">
                <a:solidFill>
                  <a:srgbClr val="404040"/>
                </a:solidFill>
                <a:effectLst/>
                <a:latin typeface="Inter"/>
              </a:rPr>
              <a:t>普世救恩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：耶稣是“全人类的救主”（路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2:10-11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3:6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），打破犹太人与外邦人的界限。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2000" b="1" i="0" dirty="0">
                <a:solidFill>
                  <a:srgbClr val="404040"/>
                </a:solidFill>
                <a:effectLst/>
                <a:latin typeface="Inter"/>
              </a:rPr>
              <a:t>逆转的价值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：神的国颠覆世俗权力，高举谦卑者（路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1:52-53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6:20-26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2000" b="1" i="0" dirty="0">
                <a:solidFill>
                  <a:srgbClr val="404040"/>
                </a:solidFill>
                <a:effectLst/>
                <a:latin typeface="Inter"/>
              </a:rPr>
              <a:t>历史的救赎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：将耶稣生平嵌入罗马帝国与世界历史框架（如路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2:1-2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3:1-2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2000" b="1" i="0" dirty="0">
                <a:solidFill>
                  <a:srgbClr val="404040"/>
                </a:solidFill>
                <a:effectLst/>
                <a:latin typeface="Inter"/>
              </a:rPr>
              <a:t>圣灵与祷告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：圣灵引导耶稣事工（路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4:1, 14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），信徒需恒切祷告（路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11:5-13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sz="2000" b="0" i="0" dirty="0">
                <a:solidFill>
                  <a:srgbClr val="404040"/>
                </a:solidFill>
                <a:effectLst/>
                <a:latin typeface="Inter"/>
              </a:rPr>
              <a:t>18:1-8</a:t>
            </a:r>
            <a:r>
              <a:rPr lang="zh-CN" altLang="en-US" sz="20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0" indent="0">
              <a:buNone/>
            </a:pPr>
            <a:endParaRPr lang="zh-CN" altLang="en-US" dirty="0"/>
          </a:p>
          <a:p>
            <a:pPr>
              <a:buNone/>
            </a:pPr>
            <a:r>
              <a:rPr lang="en-US" altLang="zh-CN" b="1" dirty="0">
                <a:solidFill>
                  <a:srgbClr val="404040"/>
                </a:solidFill>
                <a:latin typeface="Inter"/>
              </a:rPr>
              <a:t>5. </a:t>
            </a:r>
            <a:r>
              <a:rPr lang="zh-CN" altLang="en-US" b="1" dirty="0">
                <a:solidFill>
                  <a:srgbClr val="404040"/>
                </a:solidFill>
                <a:latin typeface="Inter"/>
              </a:rPr>
              <a:t>核心主题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耶稣的普世性</a:t>
            </a:r>
            <a:r>
              <a:rPr lang="zh-CN" altLang="en-US" dirty="0"/>
              <a:t>：救恩临到外邦人（路</a:t>
            </a:r>
            <a:r>
              <a:rPr lang="en-US" altLang="zh-CN" dirty="0"/>
              <a:t>4:25-27</a:t>
            </a:r>
            <a:r>
              <a:rPr lang="zh-CN" altLang="en-US" dirty="0"/>
              <a:t>）、税吏（路</a:t>
            </a:r>
            <a:r>
              <a:rPr lang="en-US" altLang="zh-CN" dirty="0"/>
              <a:t>19:1-10</a:t>
            </a:r>
            <a:r>
              <a:rPr lang="zh-CN" altLang="en-US" dirty="0"/>
              <a:t>）、撒玛利亚人（路</a:t>
            </a:r>
            <a:r>
              <a:rPr lang="en-US" altLang="zh-CN" dirty="0"/>
              <a:t>10:25-37</a:t>
            </a:r>
            <a:r>
              <a:rPr lang="zh-CN" altLang="en-US" dirty="0"/>
              <a:t>）。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怜悯与赦免：</a:t>
            </a:r>
            <a:r>
              <a:rPr lang="zh-CN" altLang="en-US" dirty="0"/>
              <a:t>突出耶稣对罪人的接纳（浪子回头，路</a:t>
            </a:r>
            <a:r>
              <a:rPr lang="en-US" altLang="zh-CN" dirty="0"/>
              <a:t>15:11-32</a:t>
            </a:r>
            <a:r>
              <a:rPr lang="zh-CN" altLang="en-US" dirty="0"/>
              <a:t>；十字架上的强盗，路</a:t>
            </a:r>
            <a:r>
              <a:rPr lang="en-US" altLang="zh-CN" dirty="0"/>
              <a:t>23:39-43</a:t>
            </a:r>
            <a:r>
              <a:rPr lang="zh-CN" altLang="en-US" dirty="0"/>
              <a:t>）。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妇女的角色：</a:t>
            </a:r>
            <a:r>
              <a:rPr lang="zh-CN" altLang="en-US" dirty="0"/>
              <a:t>记载多位女性（如马利亚、伊丽莎白、寡妇、女先知亚拿），打破当时文化偏见。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贫穷与财富：</a:t>
            </a:r>
            <a:r>
              <a:rPr lang="zh-CN" altLang="en-US" dirty="0"/>
              <a:t>警告财富的危险（财主与拉撒路，路</a:t>
            </a:r>
            <a:r>
              <a:rPr lang="en-US" altLang="zh-CN" dirty="0"/>
              <a:t>16:19-31</a:t>
            </a:r>
            <a:r>
              <a:rPr lang="zh-CN" altLang="en-US" dirty="0"/>
              <a:t>），呼吁分享（路</a:t>
            </a:r>
            <a:r>
              <a:rPr lang="en-US" altLang="zh-CN" dirty="0"/>
              <a:t>3:11</a:t>
            </a:r>
            <a:r>
              <a:rPr lang="zh-CN" altLang="en-US" dirty="0"/>
              <a:t>；</a:t>
            </a:r>
            <a:r>
              <a:rPr lang="en-US" altLang="zh-CN" dirty="0"/>
              <a:t>14:12-14</a:t>
            </a:r>
            <a:r>
              <a:rPr lang="zh-CN" altLang="en-US" dirty="0"/>
              <a:t>）。</a:t>
            </a:r>
          </a:p>
          <a:p>
            <a:r>
              <a:rPr lang="zh-CN" altLang="en-US" b="1" dirty="0">
                <a:solidFill>
                  <a:srgbClr val="404040"/>
                </a:solidFill>
                <a:latin typeface="Inter"/>
              </a:rPr>
              <a:t>喜乐与赞美：</a:t>
            </a:r>
            <a:r>
              <a:rPr lang="zh-CN" altLang="en-US" dirty="0"/>
              <a:t>全书充满颂歌（尊主颂、撒迦利亚颂）与感恩（十个麻风病人，路</a:t>
            </a:r>
            <a:r>
              <a:rPr lang="en-US" altLang="zh-CN" dirty="0"/>
              <a:t>17:11-19</a:t>
            </a:r>
            <a:r>
              <a:rPr lang="zh-CN" altLang="en-US" dirty="0"/>
              <a:t>）。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276903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78935F-340B-14FE-37AF-6AFBF437C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814B32-DBE5-672D-6D4F-C5941BAC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32664"/>
            <a:ext cx="10364451" cy="734498"/>
          </a:xfrm>
        </p:spPr>
        <p:txBody>
          <a:bodyPr/>
          <a:lstStyle/>
          <a:p>
            <a:r>
              <a:rPr lang="zh-CN" altLang="en-US" dirty="0"/>
              <a:t>路加福音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EC746F-8CB8-EB18-37E0-B9992580D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167162"/>
            <a:ext cx="10364452" cy="525817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普世救恩的奠基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：路加强调外邦人、边缘群体在神国中的地位，为新约教会的大使命铺路（徒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历史的耶稣与信仰的基督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：将耶稣的生平置于具体历史中，回应希腊罗马世界对真实性的追求。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圣灵与祷告的典范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：为信徒提供灵性生活的榜样，激励教会倚靠圣灵的能力。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社会关怀的呼召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：路加的“优先关怀穷人”主题，挑战教会实践公义与怜悯（雅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2:5-6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marL="0" indent="0" algn="l">
              <a:spcBef>
                <a:spcPts val="300"/>
              </a:spcBef>
              <a:buNone/>
            </a:pP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路加福音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不仅是一部传记，更是一份“救恩的邀请函”：耶稣的降生、受死与复活，为全人类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——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无论种族、性别、阶级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——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开启了神的国度。其细腻的叙事与神学深度，使之成为连接犹太传统与外邦世界的桥梁，至今仍在呼召人“亲眼看见救恩”（路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39656209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58C02-3647-5872-04FD-788EC82A9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928D14-A96A-02FF-ED92-9EFC04D4E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69113"/>
            <a:ext cx="10364451" cy="660156"/>
          </a:xfrm>
        </p:spPr>
        <p:txBody>
          <a:bodyPr/>
          <a:lstStyle/>
          <a:p>
            <a:r>
              <a:rPr lang="zh-CN" altLang="en-US" dirty="0"/>
              <a:t>使徒行传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BEAE5B-305D-53AE-43E4-178C991AE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458" y="929269"/>
            <a:ext cx="10364452" cy="5830603"/>
          </a:xfrm>
        </p:spPr>
        <p:txBody>
          <a:bodyPr>
            <a:normAutofit fontScale="62500" lnSpcReduction="20000"/>
          </a:bodyPr>
          <a:lstStyle/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 脉络框架：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使徒行传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地理扩展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为线索，对应耶稣的预言（徒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），分为三大部分：</a:t>
            </a: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第一部分：教会在耶路撒冷的建立（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1-7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复活显现与升天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章）：耶稣嘱托门徒等候圣灵。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五旬节与教会诞生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章）：圣灵降临，彼得讲道，三千人归主。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初期教会的见证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3-5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彼得医瘸腿者（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章）、使徒被捕与释放（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章）、亚拿尼亚夫妇事件（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司提反殉道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6-7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章）：首位殉道者，开启逼迫与福音扩散。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第二部分：教会在犹太与撒玛利亚的扩展（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8-12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腓利的传道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章）：撒玛利亚归主、埃提阿伯太监受洗。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保罗归主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章）：大马士革路上蒙召。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彼得向外邦人传道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章）：哥尼流全家归主，耶路撒冷教会确认外邦人可受洗。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希律逼迫与教会蒙保守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章）：雅各殉道、彼得奇迹出狱。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第三部分：教会在外邦的扩展（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13-28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保罗的第一次传道旅程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章）：安提阿、以哥念、路司得（医治瘸腿者，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14:8-10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耶路撒冷会议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章）：确立外邦人无需行割礼。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保罗的第二次传道旅程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16-18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章）：腓立比（吕底亚归主、狱中神迹）、雅典（亚略巴古讲道）。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保罗的第三次传道旅程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章）：以弗所骚乱（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19:23-41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）、预言耶路撒冷受难（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21:10-14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保罗受审与赴罗马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21-28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在耶路撒冷被捕（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章）、凯撒利亚受审（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24-26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海上遇险（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章）、罗马软禁中传道（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28:30-31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7203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FB6F13-25A5-BD41-9CF8-887FCB7A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7785"/>
          </a:xfrm>
        </p:spPr>
        <p:txBody>
          <a:bodyPr/>
          <a:lstStyle/>
          <a:p>
            <a:r>
              <a:rPr lang="zh-CN" altLang="en-US" dirty="0"/>
              <a:t>创世纪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5A1D41-9EF8-8A34-DE0C-828932DF3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345581"/>
            <a:ext cx="10364452" cy="5166732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spcBef>
                <a:spcPts val="300"/>
              </a:spcBef>
              <a:buNone/>
            </a:pPr>
            <a:endParaRPr lang="en-US" altLang="zh-CN" sz="2400" dirty="0">
              <a:solidFill>
                <a:srgbClr val="404040"/>
              </a:solidFill>
              <a:latin typeface="Inter"/>
            </a:endParaRPr>
          </a:p>
          <a:p>
            <a:r>
              <a:rPr lang="zh-CN" altLang="en-US" sz="2600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  <a:br>
              <a:rPr lang="en-US" altLang="zh-CN" sz="2400" b="1" i="0" dirty="0">
                <a:solidFill>
                  <a:srgbClr val="404040"/>
                </a:solidFill>
                <a:effectLst/>
                <a:latin typeface="Inter"/>
              </a:rPr>
            </a:br>
            <a:r>
              <a:rPr lang="en-US" altLang="zh-CN" sz="2400" b="1" i="0" dirty="0">
                <a:solidFill>
                  <a:srgbClr val="404040"/>
                </a:solidFill>
                <a:effectLst/>
                <a:latin typeface="Inter"/>
              </a:rPr>
              <a:t>1. </a:t>
            </a:r>
            <a:r>
              <a:rPr lang="zh-CN" altLang="en-US" sz="2600" dirty="0">
                <a:solidFill>
                  <a:srgbClr val="404040"/>
                </a:solidFill>
                <a:latin typeface="Inter"/>
              </a:rPr>
              <a:t>创造与秩序：神从混沌中建立秩序，赋予人类“治理全地”的使命（创</a:t>
            </a:r>
            <a:r>
              <a:rPr lang="en-US" altLang="zh-CN" sz="2600" dirty="0">
                <a:solidFill>
                  <a:srgbClr val="404040"/>
                </a:solidFill>
                <a:latin typeface="Inter"/>
              </a:rPr>
              <a:t>1:28</a:t>
            </a:r>
            <a:r>
              <a:rPr lang="zh-CN" altLang="en-US" sz="2600" dirty="0">
                <a:solidFill>
                  <a:srgbClr val="404040"/>
                </a:solidFill>
                <a:latin typeface="Inter"/>
              </a:rPr>
              <a:t>）。</a:t>
            </a:r>
            <a:br>
              <a:rPr lang="en-US" altLang="zh-CN" sz="2600" dirty="0">
                <a:solidFill>
                  <a:srgbClr val="404040"/>
                </a:solidFill>
                <a:latin typeface="Inter"/>
              </a:rPr>
            </a:br>
            <a:r>
              <a:rPr lang="en-US" altLang="zh-CN" sz="2600" dirty="0">
                <a:solidFill>
                  <a:srgbClr val="404040"/>
                </a:solidFill>
                <a:latin typeface="Inter"/>
              </a:rPr>
              <a:t>2. </a:t>
            </a:r>
            <a:r>
              <a:rPr lang="zh-CN" altLang="en-US" sz="2600" dirty="0">
                <a:solidFill>
                  <a:srgbClr val="404040"/>
                </a:solidFill>
                <a:latin typeface="Inter"/>
              </a:rPr>
              <a:t>堕落与救赎：人类因悖逆失去伊甸园，但神立约拣选亚伯拉罕家族开启救赎（创</a:t>
            </a:r>
            <a:r>
              <a:rPr lang="en-US" altLang="zh-CN" sz="2600" dirty="0">
                <a:solidFill>
                  <a:srgbClr val="404040"/>
                </a:solidFill>
                <a:latin typeface="Inter"/>
              </a:rPr>
              <a:t>3:15</a:t>
            </a:r>
            <a:r>
              <a:rPr lang="zh-CN" altLang="en-US" sz="2600" dirty="0">
                <a:solidFill>
                  <a:srgbClr val="404040"/>
                </a:solidFill>
                <a:latin typeface="Inter"/>
              </a:rPr>
              <a:t>；</a:t>
            </a:r>
            <a:r>
              <a:rPr lang="en-US" altLang="zh-CN" sz="2600" dirty="0">
                <a:solidFill>
                  <a:srgbClr val="404040"/>
                </a:solidFill>
                <a:latin typeface="Inter"/>
              </a:rPr>
              <a:t>12:3</a:t>
            </a:r>
            <a:r>
              <a:rPr lang="zh-CN" altLang="en-US" sz="2600" dirty="0">
                <a:solidFill>
                  <a:srgbClr val="404040"/>
                </a:solidFill>
                <a:latin typeface="Inter"/>
              </a:rPr>
              <a:t>）。</a:t>
            </a:r>
            <a:br>
              <a:rPr lang="en-US" altLang="zh-CN" sz="2600" dirty="0">
                <a:solidFill>
                  <a:srgbClr val="404040"/>
                </a:solidFill>
                <a:latin typeface="Inter"/>
              </a:rPr>
            </a:br>
            <a:r>
              <a:rPr lang="en-US" altLang="zh-CN" sz="2600" dirty="0">
                <a:solidFill>
                  <a:srgbClr val="404040"/>
                </a:solidFill>
                <a:latin typeface="Inter"/>
              </a:rPr>
              <a:t>3. </a:t>
            </a:r>
            <a:r>
              <a:rPr lang="zh-CN" altLang="en-US" sz="2600" dirty="0">
                <a:solidFill>
                  <a:srgbClr val="404040"/>
                </a:solidFill>
                <a:latin typeface="Inter"/>
              </a:rPr>
              <a:t>拣选与应许：神通过亚伯拉罕、以撒、雅各和约瑟，显明祂对特定族群的保守与计划。</a:t>
            </a:r>
            <a:br>
              <a:rPr lang="en-US" altLang="zh-CN" sz="2600" dirty="0">
                <a:solidFill>
                  <a:srgbClr val="404040"/>
                </a:solidFill>
                <a:latin typeface="Inter"/>
              </a:rPr>
            </a:br>
            <a:r>
              <a:rPr lang="en-US" altLang="zh-CN" sz="2600" dirty="0">
                <a:solidFill>
                  <a:srgbClr val="404040"/>
                </a:solidFill>
                <a:latin typeface="Inter"/>
              </a:rPr>
              <a:t>4. </a:t>
            </a:r>
            <a:r>
              <a:rPr lang="zh-CN" altLang="en-US" sz="2600" dirty="0">
                <a:solidFill>
                  <a:srgbClr val="404040"/>
                </a:solidFill>
                <a:latin typeface="Inter"/>
              </a:rPr>
              <a:t>罪的普世性与恩典：从亚当到巴别塔，罪蔓延全人类；但神始终以恩典介入（如挪亚方舟</a:t>
            </a:r>
            <a:r>
              <a:rPr lang="zh-CN" altLang="en-US" sz="2400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buNone/>
            </a:pPr>
            <a:endParaRPr lang="en-US" altLang="zh-CN" sz="2400" b="1" dirty="0">
              <a:solidFill>
                <a:srgbClr val="404040"/>
              </a:solidFill>
              <a:latin typeface="Inter"/>
            </a:endParaRPr>
          </a:p>
          <a:p>
            <a:r>
              <a:rPr lang="zh-CN" altLang="en-US" sz="2600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None/>
            </a:pP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《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创世记</a:t>
            </a: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》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奠定了整本</a:t>
            </a: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《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圣经</a:t>
            </a: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》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的根基：</a:t>
            </a:r>
          </a:p>
          <a:p>
            <a:pPr marL="0" indent="0" algn="l">
              <a:buNone/>
            </a:pP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    1. 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从创造到新创造（</a:t>
            </a: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《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启示录</a:t>
            </a: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》21-22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章）的救赎叙事框架。</a:t>
            </a:r>
            <a:endParaRPr lang="en-US" altLang="zh-CN" sz="2500" dirty="0">
              <a:solidFill>
                <a:srgbClr val="404040"/>
              </a:solidFill>
              <a:latin typeface="Inter"/>
            </a:endParaRPr>
          </a:p>
          <a:p>
            <a:pPr marL="0" indent="0" algn="l">
              <a:buNone/>
            </a:pP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    2. 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立约神学的核心：神主动与人建立关系，应许最终通过基督（亚伯拉罕的后裔）实现救赎（加</a:t>
            </a: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3:16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）。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    </a:t>
            </a:r>
            <a:r>
              <a:rPr lang="en-US" altLang="zh-CN" sz="2500" dirty="0">
                <a:solidFill>
                  <a:srgbClr val="404040"/>
                </a:solidFill>
                <a:latin typeface="Inter"/>
              </a:rPr>
              <a:t>3. </a:t>
            </a:r>
            <a:r>
              <a:rPr lang="zh-CN" altLang="en-US" sz="2500" dirty="0">
                <a:solidFill>
                  <a:srgbClr val="404040"/>
                </a:solidFill>
                <a:latin typeface="Inter"/>
              </a:rPr>
              <a:t>强调人的责任与神的恩典之间的张力，为后续律法与福音的平衡埋下伏笔。</a:t>
            </a:r>
          </a:p>
        </p:txBody>
      </p:sp>
    </p:spTree>
    <p:extLst>
      <p:ext uri="{BB962C8B-B14F-4D97-AF65-F5344CB8AC3E}">
        <p14:creationId xmlns:p14="http://schemas.microsoft.com/office/powerpoint/2010/main" val="39447876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373EA5-1D55-8580-A443-23141986C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60156"/>
          </a:xfrm>
        </p:spPr>
        <p:txBody>
          <a:bodyPr/>
          <a:lstStyle/>
          <a:p>
            <a:r>
              <a:rPr lang="zh-CN" altLang="en-US" dirty="0"/>
              <a:t>使徒行传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498C99-B272-663D-D65C-2755365B4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278675"/>
            <a:ext cx="10364452" cy="451252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zh-CN" altLang="en-US" dirty="0"/>
              <a:t>作者：路加</a:t>
            </a:r>
            <a:endParaRPr lang="en-US" altLang="zh-CN" dirty="0"/>
          </a:p>
          <a:p>
            <a:pPr marL="457200" indent="-457200">
              <a:buAutoNum type="arabicPeriod"/>
            </a:pPr>
            <a:r>
              <a:rPr lang="zh-CN" altLang="en-US" dirty="0"/>
              <a:t>成书年代：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62-64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年（保罗首次在罗马被囚期间，徒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章未提保罗殉道或耶路撒冷被毁）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 </a:t>
            </a: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读者对象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主要面向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外邦基督徒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（如提阿非罗），强调福音超越犹太界限，进入罗马帝国。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回应早期教会内外挑战：犹太教逼迫、罗马政权压迫、诺斯底主义萌芽。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社会与宗教背景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犹太教与基督教的张力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：初期教会需澄清自身与犹太传统的关系（如割礼争议，徒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罗马帝国的多元环境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：基督教在希腊罗马文化中传播，需适应并挑战其价值观。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延续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路加福音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的“救恩历史”主题，展现圣灵如何引导教会完成“直到地极”的使命（徒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强调教会的合一性（徒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2:42-47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4:32-35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）与普世性（徒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10-11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5939192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00086-B773-EA71-A3D2-A4F2B47A6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12CCBC-738F-0D08-D0C0-C6FA2884F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69113"/>
            <a:ext cx="10364451" cy="660156"/>
          </a:xfrm>
        </p:spPr>
        <p:txBody>
          <a:bodyPr/>
          <a:lstStyle/>
          <a:p>
            <a:r>
              <a:rPr lang="zh-CN" altLang="en-US" dirty="0"/>
              <a:t>使徒行传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FEBA13-D04B-DC3E-7EC5-D75681EF6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758284"/>
            <a:ext cx="10364452" cy="5635082"/>
          </a:xfrm>
        </p:spPr>
        <p:txBody>
          <a:bodyPr>
            <a:normAutofit fontScale="62500" lnSpcReduction="2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历史目的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</a:b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记录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使徒时代教会的诞生与扩展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，从耶路撒冷到罗马，证明基督教是神救赎计划的高峰。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圣灵的主导性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：圣灵是教会事工的动力（徒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章五旬节；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章差遣保罗）。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福音的普世性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：救恩临到犹太人、撒玛利亚人、外邦人（徒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章哥尼流归主）。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教会的使命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：信徒是“基督的见证人”，需在逼迫中持守信仰（徒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5:41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20:24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神的主权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：逼迫与患难反成福音传播的契机（徒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8:1-4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16:25-34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圣灵的能力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：圣灵充满信徒（徒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4:31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）、引导决策（徒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15:28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）、赋予恩赐（徒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6:3-5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教会的增长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：从耶路撒冷（徒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2:41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）、安提阿（徒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11:26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）、直到罗马（徒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28:30-31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犹太人与外邦人的合一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：通过耶路撒冷会议（徒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章）确立“因信称义”原则。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逼迫与 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perseverance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：司提反殉道（徒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章）、保罗屡遭患难（徒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9:16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14:19-22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保罗的使徒性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：通过神迹（徒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14:8-10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19:11-12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）与教导（徒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17:22-31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20:17-35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）确立其权威。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圣灵时代的开启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：五旬节标志新约教会的诞生，圣灵内住每位信徒（林前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教会的普世使命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：大使命（太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28:19-20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）在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使徒行传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中实践，激励今日教会继续传扬福音。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合一与多样性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：犹太传统与外邦文化的融合，为当代教会处理文化差异提供典范。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苦难中的盼望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：保罗的囚禁与传道显明“神的道不被捆绑”（提后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2:9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未完成的结局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：以保罗在罗马自由传道收尾，暗示福音将继续扩展，直到基督再来。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12756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7D003-E909-6FF7-BA90-71E8B3C6E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EB6C7A-B329-CB13-C002-F2506FFFB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22985"/>
          </a:xfrm>
        </p:spPr>
        <p:txBody>
          <a:bodyPr/>
          <a:lstStyle/>
          <a:p>
            <a:r>
              <a:rPr lang="zh-CN" altLang="en-US" dirty="0"/>
              <a:t>出埃及记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06C4C1-E69A-D4C5-22B4-0AABE495B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323278"/>
            <a:ext cx="5063279" cy="553472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脉络框架</a:t>
            </a:r>
          </a:p>
          <a:p>
            <a:pPr algn="l">
              <a:buNone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第一部分：在埃及的压迫与拯救（</a:t>
            </a:r>
            <a:r>
              <a:rPr lang="en-US" altLang="zh-CN" sz="1600" b="1" i="0" dirty="0">
                <a:solidFill>
                  <a:srgbClr val="404040"/>
                </a:solidFill>
                <a:effectLst/>
                <a:latin typeface="Inter"/>
              </a:rPr>
              <a:t>1-15</a:t>
            </a: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为奴的以色列人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章）：法老压迫与摩西出生（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摩西蒙召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3-4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章）：荆棘火焰中神的启示（“我是自有永有的”，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3:14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十灾与逾越节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5-13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章）：神权能对决埃及诸神，羔羊之血预表基督救赎。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过红海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14-15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章）：海水分开的神迹与米利暗之歌（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15:21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  <a:endParaRPr lang="en-US" altLang="zh-CN" sz="16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sz="16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第二部分：旷野的试炼（</a:t>
            </a:r>
            <a:r>
              <a:rPr lang="en-US" altLang="zh-CN" sz="1600" b="1" i="0" dirty="0">
                <a:solidFill>
                  <a:srgbClr val="404040"/>
                </a:solidFill>
                <a:effectLst/>
                <a:latin typeface="Inter"/>
              </a:rPr>
              <a:t>16-18</a:t>
            </a: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吗哪与鹌鹑（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16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章）、击磐出水（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17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章）、叶忒罗的建议（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18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章）。</a:t>
            </a:r>
          </a:p>
          <a:p>
            <a:endParaRPr lang="zh-CN" altLang="en-US" sz="160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6426EAAE-D934-C255-C74B-008E29B1C2E3}"/>
              </a:ext>
            </a:extLst>
          </p:cNvPr>
          <p:cNvSpPr txBox="1">
            <a:spLocks/>
          </p:cNvSpPr>
          <p:nvPr/>
        </p:nvSpPr>
        <p:spPr>
          <a:xfrm>
            <a:off x="6214948" y="1323279"/>
            <a:ext cx="5063279" cy="55347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en-US" altLang="zh-CN" sz="1600" b="1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第三部分：西奈立约与律法（</a:t>
            </a:r>
            <a:r>
              <a:rPr lang="en-US" altLang="zh-CN" sz="1600" b="1" i="0" dirty="0">
                <a:solidFill>
                  <a:srgbClr val="404040"/>
                </a:solidFill>
                <a:effectLst/>
                <a:latin typeface="Inter"/>
              </a:rPr>
              <a:t>19-24</a:t>
            </a: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立约准备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19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章）：以色列成为“祭司的国度”。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十诫颁布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20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章）：道德律法的核心。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约书与典章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21-23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章）：民事与礼仪律法。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立约仪式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24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章）：血洒百姓与长老见神。</a:t>
            </a:r>
            <a:endParaRPr lang="en-US" altLang="zh-CN" sz="16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zh-CN" altLang="en-US" sz="16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第四部分：会幕与敬拜（</a:t>
            </a:r>
            <a:r>
              <a:rPr lang="en-US" altLang="zh-CN" sz="1600" b="1" i="0" dirty="0">
                <a:solidFill>
                  <a:srgbClr val="404040"/>
                </a:solidFill>
                <a:effectLst/>
                <a:latin typeface="Inter"/>
              </a:rPr>
              <a:t>25-40</a:t>
            </a: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会幕设计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25-31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章）：约柜、灯台、祭坛等象征神的临在。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金牛犊事件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32-34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章）：百姓悖逆与摩西代求，重申圣约。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sz="1600" b="1" i="0" dirty="0">
                <a:solidFill>
                  <a:srgbClr val="404040"/>
                </a:solidFill>
                <a:effectLst/>
                <a:latin typeface="Inter"/>
              </a:rPr>
              <a:t>会幕建造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35-40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章）：百姓甘心奉献，最终“耶和华的荣光充满帐幕”（</a:t>
            </a:r>
            <a:r>
              <a:rPr lang="en-US" altLang="zh-CN" sz="1600" b="0" i="0" dirty="0">
                <a:solidFill>
                  <a:srgbClr val="404040"/>
                </a:solidFill>
                <a:effectLst/>
                <a:latin typeface="Inter"/>
              </a:rPr>
              <a:t>40:34-38</a:t>
            </a:r>
            <a:r>
              <a:rPr lang="zh-CN" altLang="en-US" sz="1600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422150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97D111-0391-E0E3-0153-DA9540338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22985"/>
          </a:xfrm>
        </p:spPr>
        <p:txBody>
          <a:bodyPr/>
          <a:lstStyle/>
          <a:p>
            <a:r>
              <a:rPr lang="zh-CN" altLang="en-US" dirty="0"/>
              <a:t>出埃及记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594535-B98A-C5CB-028C-E1354A606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323278"/>
            <a:ext cx="10364452" cy="5534721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作者：摩西</a:t>
            </a:r>
            <a:endParaRPr lang="en-US" altLang="zh-CN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2.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成书年代：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1446-1406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年（摩西带领以色列人出埃及后，于西奈旷野写作）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历史背景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以色列人在埃及为奴约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400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年（参创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15:13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），摩西蒙召带领他们出埃及（约公元前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世纪）。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事件背景包括埃及新王国时期的压迫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确立以色列作为“神的子民”身份（出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19:5-6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对抗埃及多神信仰（十灾直接挑战埃及诸神）。</a:t>
            </a:r>
            <a:br>
              <a:rPr lang="zh-CN" altLang="en-US" dirty="0"/>
            </a:b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彰显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耶和华是救赎主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：通过十灾和过红海的神迹，显明神胜过一切权势（出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14:31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立约与律法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：西奈之约确立以色列为“祭司的国度”，律法（十诫、典章）规范信仰与生活。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神圣临在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：通过会幕的建造，表明神与人同住（出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25:8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457200" indent="-457200" algn="l">
              <a:buAutoNum type="arabicPeriod"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0292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A8D7A-E5E5-F637-498C-C2824CF42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CF626E-EE09-7115-89F8-65F74169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02927"/>
            <a:ext cx="10364451" cy="622985"/>
          </a:xfrm>
        </p:spPr>
        <p:txBody>
          <a:bodyPr/>
          <a:lstStyle/>
          <a:p>
            <a:r>
              <a:rPr lang="zh-CN" altLang="en-US" dirty="0"/>
              <a:t>出埃及记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889F71-3E0F-5A21-46A4-B383AEDC3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137424"/>
            <a:ext cx="10364452" cy="5534721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5.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核心主题</a:t>
            </a:r>
          </a:p>
          <a:p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救赎与自由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：从奴役到自由的历程，预表基督救赎全人类脱离罪权（路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9:31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；林前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圣约与责任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：西奈之约要求以色列人以顺服回应神的拯救（出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19:5-8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神圣临在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：会幕象征神住在子民中间，指向道成肉身的耶稣（约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>
              <a:spcBef>
                <a:spcPts val="300"/>
              </a:spcBef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反抗与信靠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：以色列人在旷野的抱怨与神的信实形成对比（出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16-17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6.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神学意义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救赎的典范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：出埃及事件成为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圣经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救赎叙事的原型（如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以赛亚书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》43:16-21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启示录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》15:3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律法与恩典的平衡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：西奈之约强调顺服，但金牛犊事件显明人需要神的赦免（预表新约的恩典）。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基督的预表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摩西作为“中保”（加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3:19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）预表基督（来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3:1-6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逾越节的羔羊指向耶稣的牺牲（林前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5:7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会幕的“帐幕”成为道成肉身的象征（约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1:14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0" indent="0">
              <a:spcBef>
                <a:spcPts val="300"/>
              </a:spcBef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0" indent="0" algn="l">
              <a:buNone/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689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F032-C042-92F8-4A26-6011C9F90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00C4C3-C573-29F0-CD71-3F7FBA1DB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492137"/>
            <a:ext cx="10364451" cy="682459"/>
          </a:xfrm>
        </p:spPr>
        <p:txBody>
          <a:bodyPr/>
          <a:lstStyle/>
          <a:p>
            <a:r>
              <a:rPr lang="zh-CN" altLang="en-US" dirty="0"/>
              <a:t>民数记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9B75DA-E23B-D625-46B3-8E5AFB85A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565" y="1174597"/>
            <a:ext cx="10364452" cy="5471531"/>
          </a:xfrm>
        </p:spPr>
        <p:txBody>
          <a:bodyPr>
            <a:normAutofit fontScale="70000" lnSpcReduction="20000"/>
          </a:bodyPr>
          <a:lstStyle/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脉络框架   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《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民数记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以地理变迁为线索，分为三大段落：</a:t>
            </a: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第一部分：西奈山的准备（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1:1-10:10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人口统计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1-4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章）：数点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岁以上男丁，利未人的职责。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洁净条例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5-6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章）：处理不洁、疑恨与拿细耳人之愿。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会幕奉献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7-9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章）：各支派献礼，守逾越节。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起行前的指示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10:1-10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）：银号的使用。</a:t>
            </a: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第二部分：旷野漂流中的危机（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10:11-21:35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百姓的抱怨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章）：贪恋肉食，神降鹌鹑与瘟疫。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领袖的挑战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章）：米利暗与亚伦质疑摩西。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探子的背叛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13-14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章）：十二探子回报，百姓恐惧，神罚漂流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可拉党的叛乱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16-17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章）：挑战祭司权柄，地裂吞灭叛逆者。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铜蛇事件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21:4-9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）：百姓被火蛇咬，仰望铜蛇得救（预表基督，约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3:14-15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algn="l">
              <a:buNone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第三部分：摩押平原的预备（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22:1-36:13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巴兰的预言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22-24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章）：摩押王巴勒雇巴兰咒诅以色列，反被神转为祝福。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新的律法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28-30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章）：献祭条例、许愿之例。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战胜米甸人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章）：审判拜偶像的危机。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约旦河东分地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章）：流便、迦得支派的选择。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最后的安排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33-36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章）：回顾旷野路程，划定迦南边界，设立逃城。</a:t>
            </a:r>
          </a:p>
          <a:p>
            <a:pPr>
              <a:spcBef>
                <a:spcPts val="300"/>
              </a:spcBef>
            </a:pPr>
            <a:endParaRPr lang="zh-CN" altLang="en-US" b="0" i="0" dirty="0">
              <a:solidFill>
                <a:srgbClr val="40404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402548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F26BAD-F831-4485-E8CF-F41BA401A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492137"/>
            <a:ext cx="10364451" cy="682459"/>
          </a:xfrm>
        </p:spPr>
        <p:txBody>
          <a:bodyPr/>
          <a:lstStyle/>
          <a:p>
            <a:r>
              <a:rPr lang="zh-CN" altLang="en-US" dirty="0"/>
              <a:t>民数记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4F5DE-CA44-E81A-EF3D-B58304BA4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174596"/>
            <a:ext cx="10364452" cy="5471531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zh-CN" altLang="en-US" b="1" dirty="0"/>
              <a:t>作者</a:t>
            </a:r>
            <a:r>
              <a:rPr lang="zh-CN" altLang="en-US" dirty="0"/>
              <a:t>：摩西</a:t>
            </a:r>
            <a:endParaRPr lang="en-US" altLang="zh-CN" dirty="0"/>
          </a:p>
          <a:p>
            <a:pPr marL="457200" indent="-457200">
              <a:buAutoNum type="arabicPeriod"/>
            </a:pPr>
            <a:r>
              <a:rPr lang="zh-CN" altLang="en-US" b="1" dirty="0"/>
              <a:t>成书年代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约公元前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1446-1406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年（摩西晚年，以色列人即将进入迦南前）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AutoNum type="arabicPeriod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3.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写作背景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历史背景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：以色列人出埃及后，在西奈旷野漂流近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40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年（民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14:34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），因叛逆被神禁止进入应许之地。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神学背景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：强调神的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圣洁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与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审判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（如可拉党的灭亡，民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章），以及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信实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（尽管百姓叛逆，神仍保守约）。</a:t>
            </a: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altLang="zh-CN" dirty="0">
              <a:solidFill>
                <a:srgbClr val="404040"/>
              </a:solidFill>
              <a:latin typeface="Inter"/>
            </a:endParaRPr>
          </a:p>
          <a:p>
            <a:pPr algn="l">
              <a:buNone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4.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写作目的</a:t>
            </a:r>
          </a:p>
          <a:p>
            <a:pPr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神学目的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揭示神的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主权与圣洁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：祂审判叛逆（如探子事件，民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章），也施恩保守（如铜蛇救赎，民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21:4-9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确立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祭司与利未人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的职分（民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3-4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章），规范敬拜与献祭。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重申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应许之地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的合法性（民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34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章），激励百姓信靠神的带领。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群体目的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：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警告悖逆的后果，呼吁群体顺服（民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14:22-23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）。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通过人口统计（民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1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章；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26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Inter"/>
              </a:rPr>
              <a:t>章）和支派划分，强化以色列作为“有组织的圣约子民”的身份。</a:t>
            </a:r>
          </a:p>
        </p:txBody>
      </p:sp>
    </p:spTree>
    <p:extLst>
      <p:ext uri="{BB962C8B-B14F-4D97-AF65-F5344CB8AC3E}">
        <p14:creationId xmlns:p14="http://schemas.microsoft.com/office/powerpoint/2010/main" val="319478098"/>
      </p:ext>
    </p:extLst>
  </p:cSld>
  <p:clrMapOvr>
    <a:masterClrMapping/>
  </p:clrMapOvr>
</p:sld>
</file>

<file path=ppt/theme/theme1.xml><?xml version="1.0" encoding="utf-8"?>
<a:theme xmlns:a="http://schemas.openxmlformats.org/drawingml/2006/main" name="水滴">
  <a:themeElements>
    <a:clrScheme name="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1399</TotalTime>
  <Words>10281</Words>
  <Application>Microsoft Office PowerPoint</Application>
  <PresentationFormat>宽屏</PresentationFormat>
  <Paragraphs>673</Paragraphs>
  <Slides>41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6" baseType="lpstr">
      <vt:lpstr>Inter</vt:lpstr>
      <vt:lpstr>等线</vt:lpstr>
      <vt:lpstr>Arial</vt:lpstr>
      <vt:lpstr>Tw Cen MT</vt:lpstr>
      <vt:lpstr>水滴</vt:lpstr>
      <vt:lpstr>圣经历史书各卷框架</vt:lpstr>
      <vt:lpstr>创世纪</vt:lpstr>
      <vt:lpstr>创世纪</vt:lpstr>
      <vt:lpstr>创世纪</vt:lpstr>
      <vt:lpstr>出埃及记</vt:lpstr>
      <vt:lpstr>出埃及记</vt:lpstr>
      <vt:lpstr>出埃及记</vt:lpstr>
      <vt:lpstr>民数记</vt:lpstr>
      <vt:lpstr>民数记</vt:lpstr>
      <vt:lpstr>民数记</vt:lpstr>
      <vt:lpstr>约书亚记</vt:lpstr>
      <vt:lpstr>约书亚记</vt:lpstr>
      <vt:lpstr>约书亚记</vt:lpstr>
      <vt:lpstr>士师记</vt:lpstr>
      <vt:lpstr>士师记</vt:lpstr>
      <vt:lpstr>士师记</vt:lpstr>
      <vt:lpstr>撒母耳记上</vt:lpstr>
      <vt:lpstr>撒母耳记上</vt:lpstr>
      <vt:lpstr>撒母耳记上</vt:lpstr>
      <vt:lpstr>撒母耳记下</vt:lpstr>
      <vt:lpstr>撒母耳记下</vt:lpstr>
      <vt:lpstr>撒母耳记下</vt:lpstr>
      <vt:lpstr>列王纪上</vt:lpstr>
      <vt:lpstr>列王纪上</vt:lpstr>
      <vt:lpstr>列王纪上</vt:lpstr>
      <vt:lpstr>列王纪下</vt:lpstr>
      <vt:lpstr>列王纪下</vt:lpstr>
      <vt:lpstr>列王纪下</vt:lpstr>
      <vt:lpstr>以斯拉记</vt:lpstr>
      <vt:lpstr>以斯拉记</vt:lpstr>
      <vt:lpstr>以斯拉记</vt:lpstr>
      <vt:lpstr>尼西米记</vt:lpstr>
      <vt:lpstr>尼西米记</vt:lpstr>
      <vt:lpstr>尼西米记</vt:lpstr>
      <vt:lpstr>路加福音</vt:lpstr>
      <vt:lpstr>路加福音</vt:lpstr>
      <vt:lpstr>路加福音</vt:lpstr>
      <vt:lpstr>路加福音</vt:lpstr>
      <vt:lpstr>使徒行传</vt:lpstr>
      <vt:lpstr>使徒行传</vt:lpstr>
      <vt:lpstr>使徒行传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Maggie Meng</dc:creator>
  <cp:lastModifiedBy>Maggie Meng</cp:lastModifiedBy>
  <cp:revision>24</cp:revision>
  <dcterms:created xsi:type="dcterms:W3CDTF">2025-03-12T08:43:49Z</dcterms:created>
  <dcterms:modified xsi:type="dcterms:W3CDTF">2025-03-18T09:08:36Z</dcterms:modified>
</cp:coreProperties>
</file>